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368" r:id="rId3"/>
    <p:sldId id="369" r:id="rId4"/>
    <p:sldId id="370" r:id="rId5"/>
  </p:sldIdLst>
  <p:sldSz cx="9144000" cy="6858000" type="screen4x3"/>
  <p:notesSz cx="7099300" cy="10234613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>
          <p15:clr>
            <a:srgbClr val="A4A3A4"/>
          </p15:clr>
        </p15:guide>
        <p15:guide id="2" orient="horz" pos="2894">
          <p15:clr>
            <a:srgbClr val="A4A3A4"/>
          </p15:clr>
        </p15:guide>
        <p15:guide id="3" pos="2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3907" autoAdjust="0"/>
  </p:normalViewPr>
  <p:slideViewPr>
    <p:cSldViewPr snapToGrid="0" snapToObjects="1">
      <p:cViewPr varScale="1">
        <p:scale>
          <a:sx n="51" d="100"/>
          <a:sy n="51" d="100"/>
        </p:scale>
        <p:origin x="549" y="30"/>
      </p:cViewPr>
      <p:guideLst>
        <p:guide orient="horz" pos="805"/>
        <p:guide orient="horz" pos="2894"/>
        <p:guide pos="28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orradi" userId="22c232674ccac321" providerId="LiveId" clId="{0495E6F5-F03E-491D-8305-72473883E238}"/>
    <pc:docChg chg="modSld">
      <pc:chgData name="Marco Corradi" userId="22c232674ccac321" providerId="LiveId" clId="{0495E6F5-F03E-491D-8305-72473883E238}" dt="2019-02-23T07:00:06.411" v="90" actId="6549"/>
      <pc:docMkLst>
        <pc:docMk/>
      </pc:docMkLst>
      <pc:sldChg chg="modSp">
        <pc:chgData name="Marco Corradi" userId="22c232674ccac321" providerId="LiveId" clId="{0495E6F5-F03E-491D-8305-72473883E238}" dt="2019-02-23T07:00:06.411" v="90" actId="6549"/>
        <pc:sldMkLst>
          <pc:docMk/>
          <pc:sldMk cId="2976445510" sldId="353"/>
        </pc:sldMkLst>
        <pc:spChg chg="mod">
          <ac:chgData name="Marco Corradi" userId="22c232674ccac321" providerId="LiveId" clId="{0495E6F5-F03E-491D-8305-72473883E238}" dt="2019-02-23T07:00:06.411" v="90" actId="6549"/>
          <ac:spMkLst>
            <pc:docMk/>
            <pc:sldMk cId="2976445510" sldId="353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059" cy="513630"/>
          </a:xfrm>
          <a:prstGeom prst="rect">
            <a:avLst/>
          </a:prstGeom>
        </p:spPr>
        <p:txBody>
          <a:bodyPr vert="horz" lIns="86834" tIns="43417" rIns="86834" bIns="43417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0752" y="1"/>
            <a:ext cx="3077059" cy="513630"/>
          </a:xfrm>
          <a:prstGeom prst="rect">
            <a:avLst/>
          </a:prstGeom>
        </p:spPr>
        <p:txBody>
          <a:bodyPr vert="horz" lIns="86834" tIns="43417" rIns="86834" bIns="43417" rtlCol="0"/>
          <a:lstStyle>
            <a:lvl1pPr algn="r">
              <a:defRPr sz="1100"/>
            </a:lvl1pPr>
          </a:lstStyle>
          <a:p>
            <a:fld id="{71E0443C-DB8E-490B-83E2-3D3057725AC0}" type="datetimeFigureOut">
              <a:rPr lang="it-IT" smtClean="0"/>
              <a:t>20/11/2019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7938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834" tIns="43417" rIns="86834" bIns="434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34" y="4925077"/>
            <a:ext cx="5680036" cy="4030021"/>
          </a:xfrm>
          <a:prstGeom prst="rect">
            <a:avLst/>
          </a:prstGeom>
        </p:spPr>
        <p:txBody>
          <a:bodyPr vert="horz" lIns="86834" tIns="43417" rIns="86834" bIns="43417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0985"/>
            <a:ext cx="3077059" cy="513630"/>
          </a:xfrm>
          <a:prstGeom prst="rect">
            <a:avLst/>
          </a:prstGeom>
        </p:spPr>
        <p:txBody>
          <a:bodyPr vert="horz" lIns="86834" tIns="43417" rIns="86834" bIns="43417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0752" y="9720985"/>
            <a:ext cx="3077059" cy="513630"/>
          </a:xfrm>
          <a:prstGeom prst="rect">
            <a:avLst/>
          </a:prstGeom>
        </p:spPr>
        <p:txBody>
          <a:bodyPr vert="horz" lIns="86834" tIns="43417" rIns="86834" bIns="43417" rtlCol="0" anchor="b"/>
          <a:lstStyle>
            <a:lvl1pPr algn="r">
              <a:defRPr sz="1100"/>
            </a:lvl1pPr>
          </a:lstStyle>
          <a:p>
            <a:fld id="{22980E88-8D41-44C4-80E3-BFB873EE7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23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8EC9BA4B-BC90-43E1-8269-0CDFEC332F69}"/>
              </a:ext>
            </a:extLst>
          </p:cNvPr>
          <p:cNvSpPr/>
          <p:nvPr userDrawn="1"/>
        </p:nvSpPr>
        <p:spPr>
          <a:xfrm>
            <a:off x="0" y="6288119"/>
            <a:ext cx="6228360" cy="19824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Immagine 1">
            <a:extLst>
              <a:ext uri="{FF2B5EF4-FFF2-40B4-BE49-F238E27FC236}">
                <a16:creationId xmlns:a16="http://schemas.microsoft.com/office/drawing/2014/main" id="{714E39E8-7364-41BD-A623-8D282AB84DB6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6089432" y="55503"/>
            <a:ext cx="1897560" cy="823680"/>
          </a:xfrm>
          <a:prstGeom prst="rect">
            <a:avLst/>
          </a:prstGeom>
          <a:ln>
            <a:noFill/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2D61B08E-5CB4-4BE3-BE30-D99604C97FA2}"/>
              </a:ext>
            </a:extLst>
          </p:cNvPr>
          <p:cNvPicPr/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009816" y="55503"/>
            <a:ext cx="1004400" cy="718920"/>
          </a:xfrm>
          <a:prstGeom prst="rect">
            <a:avLst/>
          </a:prstGeom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68F6FB90-652B-4A78-ABD6-630C926E7161}"/>
              </a:ext>
            </a:extLst>
          </p:cNvPr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011" y="6284233"/>
            <a:ext cx="131445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E840E5C-EB6C-45FE-87AF-01F653CAD2DF}"/>
              </a:ext>
            </a:extLst>
          </p:cNvPr>
          <p:cNvPicPr/>
          <p:nvPr userDrawn="1"/>
        </p:nvPicPr>
        <p:blipFill>
          <a:blip r:embed="rId5"/>
          <a:stretch>
            <a:fillRect/>
          </a:stretch>
        </p:blipFill>
        <p:spPr>
          <a:xfrm>
            <a:off x="7727538" y="6241539"/>
            <a:ext cx="1181100" cy="274320"/>
          </a:xfrm>
          <a:prstGeom prst="rect">
            <a:avLst/>
          </a:prstGeom>
        </p:spPr>
      </p:pic>
      <p:sp>
        <p:nvSpPr>
          <p:cNvPr id="12" name="PlaceHolder 4">
            <a:extLst>
              <a:ext uri="{FF2B5EF4-FFF2-40B4-BE49-F238E27FC236}">
                <a16:creationId xmlns:a16="http://schemas.microsoft.com/office/drawing/2014/main" id="{C0F547DF-6A99-49A6-8DD7-BFFE1D325FBB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0" y="6473540"/>
            <a:ext cx="2133360" cy="364680"/>
          </a:xfrm>
          <a:prstGeom prst="rect">
            <a:avLst/>
          </a:prstGeom>
        </p:spPr>
        <p:txBody>
          <a:bodyPr anchor="ctr"/>
          <a:lstStyle>
            <a:lvl1pPr algn="l">
              <a:defRPr sz="14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3E045CC-E714-4B34-872A-7467C4FA970C}" type="slidenum">
              <a:rPr lang="it-IT" spc="-1" smtClean="0">
                <a:uFill>
                  <a:solidFill>
                    <a:srgbClr val="FFFFFF"/>
                  </a:solidFill>
                </a:uFill>
                <a:latin typeface="Calibri"/>
              </a:rPr>
              <a:pPr/>
              <a:t>‹N›</a:t>
            </a:fld>
            <a:endParaRPr lang="it-IT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0603-85D2-4575-B738-F826826AF80F}" type="datetime1">
              <a:rPr lang="it-IT" smtClean="0"/>
              <a:t>20/11/2019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BEF6-C07F-491D-B416-76D4B97E2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80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CBD4C-781C-4CD1-8963-B9C967656B24}" type="datetime1">
              <a:rPr lang="it-IT" smtClean="0"/>
              <a:t>20/11/2019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BEF6-C07F-491D-B416-76D4B97E2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498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94D1-256E-4278-ABA8-92972C0F0044}" type="datetime1">
              <a:rPr lang="it-IT" smtClean="0"/>
              <a:t>20/11/2019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BEF6-C07F-491D-B416-76D4B97E25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86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stile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B0DF40A-F813-4945-9E5E-09760090BF89}" type="datetime1">
              <a:rPr lang="it-IT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20/11/2019</a:t>
            </a:fld>
            <a:endParaRPr lang="it-IT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3E045CC-E714-4B34-872A-7467C4FA970C}" type="slidenum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‹N›</a:t>
            </a:fld>
            <a:endParaRPr lang="it-IT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>
            <a:extLst>
              <a:ext uri="{FF2B5EF4-FFF2-40B4-BE49-F238E27FC236}">
                <a16:creationId xmlns:a16="http://schemas.microsoft.com/office/drawing/2014/main" id="{E72B69CF-0FAE-42A5-BE6E-ACD5975543A3}"/>
              </a:ext>
            </a:extLst>
          </p:cNvPr>
          <p:cNvSpPr/>
          <p:nvPr/>
        </p:nvSpPr>
        <p:spPr>
          <a:xfrm>
            <a:off x="2944800" y="368640"/>
            <a:ext cx="6198840" cy="939240"/>
          </a:xfrm>
          <a:prstGeom prst="rect">
            <a:avLst/>
          </a:prstGeom>
          <a:solidFill>
            <a:srgbClr val="BD0000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6A0A6AD-2D28-49E7-AD0F-3067F393531B}"/>
              </a:ext>
            </a:extLst>
          </p:cNvPr>
          <p:cNvSpPr/>
          <p:nvPr/>
        </p:nvSpPr>
        <p:spPr>
          <a:xfrm rot="11990400">
            <a:off x="417960" y="116280"/>
            <a:ext cx="3313080" cy="3188880"/>
          </a:xfrm>
          <a:prstGeom prst="chord">
            <a:avLst>
              <a:gd name="adj1" fmla="val 2700000"/>
              <a:gd name="adj2" fmla="val 16200000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DE4C97E7-A408-44C3-B357-71B7BDB5E45B}"/>
              </a:ext>
            </a:extLst>
          </p:cNvPr>
          <p:cNvSpPr/>
          <p:nvPr/>
        </p:nvSpPr>
        <p:spPr>
          <a:xfrm>
            <a:off x="1135590" y="866549"/>
            <a:ext cx="8172000" cy="462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3200" b="1" spc="-1" dirty="0">
                <a:solidFill>
                  <a:srgbClr val="BD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Tavolo territoriale di concertazione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3200" b="1" spc="-1" dirty="0">
                <a:solidFill>
                  <a:srgbClr val="BD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delle Politiche abitative </a:t>
            </a:r>
            <a:r>
              <a:rPr lang="it-IT" sz="3200" b="1" strike="noStrike" spc="-1" dirty="0">
                <a:solidFill>
                  <a:srgbClr val="BD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(art.5, L.R. n.24/2001 come modificata dalla L.R. 24/2013)</a:t>
            </a:r>
            <a:endParaRPr lang="it-IT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50000"/>
              </a:lnSpc>
              <a:spcBef>
                <a:spcPts val="1125"/>
              </a:spcBef>
            </a:pPr>
            <a:endParaRPr lang="it-IT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50000"/>
              </a:lnSpc>
              <a:spcBef>
                <a:spcPts val="1800"/>
              </a:spcBef>
            </a:pPr>
            <a:r>
              <a:rPr lang="it-IT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Sala Rossa - Comune di Reggio Emilia </a:t>
            </a:r>
          </a:p>
          <a:p>
            <a:pPr>
              <a:lnSpc>
                <a:spcPct val="50000"/>
              </a:lnSpc>
              <a:spcBef>
                <a:spcPts val="1800"/>
              </a:spcBef>
            </a:pPr>
            <a:r>
              <a:rPr lang="it-IT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mercoledì </a:t>
            </a:r>
            <a:r>
              <a:rPr lang="it-IT" sz="1800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20 novembre </a:t>
            </a:r>
            <a:r>
              <a:rPr lang="it-IT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2019, ore 10</a:t>
            </a:r>
            <a:endParaRPr lang="it-IT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CustomShape 3">
            <a:extLst>
              <a:ext uri="{FF2B5EF4-FFF2-40B4-BE49-F238E27FC236}">
                <a16:creationId xmlns:a16="http://schemas.microsoft.com/office/drawing/2014/main" id="{13BDE64B-7692-450D-AC71-1FAD9F87AB1C}"/>
              </a:ext>
            </a:extLst>
          </p:cNvPr>
          <p:cNvSpPr/>
          <p:nvPr/>
        </p:nvSpPr>
        <p:spPr>
          <a:xfrm>
            <a:off x="370453" y="437041"/>
            <a:ext cx="2574347" cy="1153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Tavolo territoriale </a:t>
            </a:r>
          </a:p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di concertazione </a:t>
            </a:r>
          </a:p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delle Politiche abitative </a:t>
            </a:r>
            <a:endParaRPr lang="it-IT" sz="1600" b="1" strike="noStrike" spc="-1" dirty="0"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085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>
            <a:extLst>
              <a:ext uri="{FF2B5EF4-FFF2-40B4-BE49-F238E27FC236}">
                <a16:creationId xmlns:a16="http://schemas.microsoft.com/office/drawing/2014/main" id="{E72B69CF-0FAE-42A5-BE6E-ACD5975543A3}"/>
              </a:ext>
            </a:extLst>
          </p:cNvPr>
          <p:cNvSpPr/>
          <p:nvPr/>
        </p:nvSpPr>
        <p:spPr>
          <a:xfrm>
            <a:off x="2944800" y="368640"/>
            <a:ext cx="6198840" cy="939240"/>
          </a:xfrm>
          <a:prstGeom prst="rect">
            <a:avLst/>
          </a:prstGeom>
          <a:solidFill>
            <a:srgbClr val="BD0000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6A0A6AD-2D28-49E7-AD0F-3067F393531B}"/>
              </a:ext>
            </a:extLst>
          </p:cNvPr>
          <p:cNvSpPr/>
          <p:nvPr/>
        </p:nvSpPr>
        <p:spPr>
          <a:xfrm rot="11990400">
            <a:off x="417960" y="116280"/>
            <a:ext cx="3313080" cy="3188880"/>
          </a:xfrm>
          <a:prstGeom prst="chord">
            <a:avLst>
              <a:gd name="adj1" fmla="val 2700000"/>
              <a:gd name="adj2" fmla="val 16200000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DE4C97E7-A408-44C3-B357-71B7BDB5E45B}"/>
              </a:ext>
            </a:extLst>
          </p:cNvPr>
          <p:cNvSpPr/>
          <p:nvPr/>
        </p:nvSpPr>
        <p:spPr>
          <a:xfrm>
            <a:off x="1135590" y="1114740"/>
            <a:ext cx="8172000" cy="462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3200" b="1" spc="-1" dirty="0">
                <a:solidFill>
                  <a:srgbClr val="BD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Ordine del giorno</a:t>
            </a:r>
            <a:endParaRPr lang="it-IT" sz="3200" b="1" strike="noStrike" spc="-1" dirty="0">
              <a:solidFill>
                <a:srgbClr val="BD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endParaRPr lang="it-IT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endParaRPr lang="it-IT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r>
              <a:rPr lang="it-IT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Punto 1)</a:t>
            </a:r>
          </a:p>
          <a:p>
            <a:endParaRPr lang="it-IT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Informazioni sulle nuove iniziative di finanziamento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Della Regione Emilia Romagna relativamente alle Politiche abitative</a:t>
            </a:r>
            <a:endParaRPr lang="it-IT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50000"/>
              </a:lnSpc>
              <a:spcBef>
                <a:spcPts val="1125"/>
              </a:spcBef>
            </a:pPr>
            <a:endParaRPr lang="it-IT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3">
            <a:extLst>
              <a:ext uri="{FF2B5EF4-FFF2-40B4-BE49-F238E27FC236}">
                <a16:creationId xmlns:a16="http://schemas.microsoft.com/office/drawing/2014/main" id="{0729F1C2-B5C1-4E35-A3A4-F1A872C91077}"/>
              </a:ext>
            </a:extLst>
          </p:cNvPr>
          <p:cNvSpPr/>
          <p:nvPr/>
        </p:nvSpPr>
        <p:spPr>
          <a:xfrm>
            <a:off x="370453" y="437041"/>
            <a:ext cx="2574347" cy="1153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Tavolo territoriale </a:t>
            </a:r>
          </a:p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di concertazione </a:t>
            </a:r>
          </a:p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delle Politiche abitative </a:t>
            </a:r>
            <a:endParaRPr lang="it-IT" sz="1600" b="1" strike="noStrike" spc="-1" dirty="0"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17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>
            <a:extLst>
              <a:ext uri="{FF2B5EF4-FFF2-40B4-BE49-F238E27FC236}">
                <a16:creationId xmlns:a16="http://schemas.microsoft.com/office/drawing/2014/main" id="{E72B69CF-0FAE-42A5-BE6E-ACD5975543A3}"/>
              </a:ext>
            </a:extLst>
          </p:cNvPr>
          <p:cNvSpPr/>
          <p:nvPr/>
        </p:nvSpPr>
        <p:spPr>
          <a:xfrm>
            <a:off x="2944800" y="368640"/>
            <a:ext cx="6198840" cy="939240"/>
          </a:xfrm>
          <a:prstGeom prst="rect">
            <a:avLst/>
          </a:prstGeom>
          <a:solidFill>
            <a:srgbClr val="BD0000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6A0A6AD-2D28-49E7-AD0F-3067F393531B}"/>
              </a:ext>
            </a:extLst>
          </p:cNvPr>
          <p:cNvSpPr/>
          <p:nvPr/>
        </p:nvSpPr>
        <p:spPr>
          <a:xfrm rot="11990400">
            <a:off x="417960" y="116280"/>
            <a:ext cx="3313080" cy="3188880"/>
          </a:xfrm>
          <a:prstGeom prst="chord">
            <a:avLst>
              <a:gd name="adj1" fmla="val 2700000"/>
              <a:gd name="adj2" fmla="val 16200000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DE4C97E7-A408-44C3-B357-71B7BDB5E45B}"/>
              </a:ext>
            </a:extLst>
          </p:cNvPr>
          <p:cNvSpPr/>
          <p:nvPr/>
        </p:nvSpPr>
        <p:spPr>
          <a:xfrm>
            <a:off x="1135590" y="1013643"/>
            <a:ext cx="8172000" cy="462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3200" b="1" spc="-1" dirty="0">
                <a:solidFill>
                  <a:srgbClr val="BD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Ordine del giorno</a:t>
            </a:r>
            <a:endParaRPr lang="it-IT" sz="3200" b="1" strike="noStrike" spc="-1" dirty="0">
              <a:solidFill>
                <a:srgbClr val="BD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endParaRPr lang="it-IT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endParaRPr lang="it-IT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r>
              <a:rPr lang="it-IT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Punto 2)</a:t>
            </a:r>
          </a:p>
          <a:p>
            <a:endParaRPr lang="it-IT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Informazione sullo stato di attuazione dei programmi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di riqualificazione del patrimonio di edilizia residenziale pubblica</a:t>
            </a: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50000"/>
              </a:lnSpc>
              <a:spcBef>
                <a:spcPts val="1125"/>
              </a:spcBef>
            </a:pPr>
            <a:endParaRPr lang="it-IT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3">
            <a:extLst>
              <a:ext uri="{FF2B5EF4-FFF2-40B4-BE49-F238E27FC236}">
                <a16:creationId xmlns:a16="http://schemas.microsoft.com/office/drawing/2014/main" id="{7A3AE3BE-920A-4FDD-82F1-02D1280C6031}"/>
              </a:ext>
            </a:extLst>
          </p:cNvPr>
          <p:cNvSpPr/>
          <p:nvPr/>
        </p:nvSpPr>
        <p:spPr>
          <a:xfrm>
            <a:off x="370453" y="437041"/>
            <a:ext cx="2574347" cy="1153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Tavolo territoriale </a:t>
            </a:r>
          </a:p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di concertazione </a:t>
            </a:r>
          </a:p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delle Politiche abitative </a:t>
            </a:r>
            <a:endParaRPr lang="it-IT" sz="1600" b="1" strike="noStrike" spc="-1" dirty="0"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575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>
            <a:extLst>
              <a:ext uri="{FF2B5EF4-FFF2-40B4-BE49-F238E27FC236}">
                <a16:creationId xmlns:a16="http://schemas.microsoft.com/office/drawing/2014/main" id="{E72B69CF-0FAE-42A5-BE6E-ACD5975543A3}"/>
              </a:ext>
            </a:extLst>
          </p:cNvPr>
          <p:cNvSpPr/>
          <p:nvPr/>
        </p:nvSpPr>
        <p:spPr>
          <a:xfrm>
            <a:off x="2944800" y="368640"/>
            <a:ext cx="6198840" cy="939240"/>
          </a:xfrm>
          <a:prstGeom prst="rect">
            <a:avLst/>
          </a:prstGeom>
          <a:solidFill>
            <a:srgbClr val="BD0000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6A0A6AD-2D28-49E7-AD0F-3067F393531B}"/>
              </a:ext>
            </a:extLst>
          </p:cNvPr>
          <p:cNvSpPr/>
          <p:nvPr/>
        </p:nvSpPr>
        <p:spPr>
          <a:xfrm rot="11990400">
            <a:off x="417960" y="116280"/>
            <a:ext cx="3313080" cy="3188880"/>
          </a:xfrm>
          <a:prstGeom prst="chord">
            <a:avLst>
              <a:gd name="adj1" fmla="val 2700000"/>
              <a:gd name="adj2" fmla="val 16200000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DE4C97E7-A408-44C3-B357-71B7BDB5E45B}"/>
              </a:ext>
            </a:extLst>
          </p:cNvPr>
          <p:cNvSpPr/>
          <p:nvPr/>
        </p:nvSpPr>
        <p:spPr>
          <a:xfrm>
            <a:off x="1337608" y="838260"/>
            <a:ext cx="8172000" cy="462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3200" b="1" spc="-1" dirty="0">
                <a:solidFill>
                  <a:srgbClr val="BD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Ordine del giorno</a:t>
            </a:r>
            <a:endParaRPr lang="it-IT" sz="3200" b="1" strike="noStrike" spc="-1" dirty="0">
              <a:solidFill>
                <a:srgbClr val="BD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endParaRPr lang="it-IT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endParaRPr lang="it-IT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r>
              <a:rPr lang="it-IT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Punto 3)</a:t>
            </a:r>
          </a:p>
          <a:p>
            <a:endParaRPr lang="it-IT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Varie ed eventuali</a:t>
            </a: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50000"/>
              </a:lnSpc>
              <a:spcBef>
                <a:spcPts val="1125"/>
              </a:spcBef>
            </a:pPr>
            <a:endParaRPr lang="it-IT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CustomShape 3">
            <a:extLst>
              <a:ext uri="{FF2B5EF4-FFF2-40B4-BE49-F238E27FC236}">
                <a16:creationId xmlns:a16="http://schemas.microsoft.com/office/drawing/2014/main" id="{46015EB9-94EF-4C93-9DAA-1347B8F1C116}"/>
              </a:ext>
            </a:extLst>
          </p:cNvPr>
          <p:cNvSpPr/>
          <p:nvPr/>
        </p:nvSpPr>
        <p:spPr>
          <a:xfrm>
            <a:off x="370453" y="437041"/>
            <a:ext cx="2574347" cy="1153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Tavolo territoriale </a:t>
            </a:r>
          </a:p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di concertazione </a:t>
            </a:r>
          </a:p>
          <a:p>
            <a:pPr>
              <a:lnSpc>
                <a:spcPct val="100000"/>
              </a:lnSpc>
            </a:pPr>
            <a:r>
              <a:rPr lang="it-IT" sz="1600" b="1" spc="-1" dirty="0">
                <a:uFill>
                  <a:solidFill>
                    <a:srgbClr val="FFFFFF"/>
                  </a:solidFill>
                </a:uFill>
                <a:latin typeface="Trebuchet MS"/>
                <a:ea typeface="ＭＳ Ｐゴシック"/>
              </a:rPr>
              <a:t>delle Politiche abitative </a:t>
            </a:r>
            <a:endParaRPr lang="it-IT" sz="1600" b="1" strike="noStrike" spc="-1" dirty="0">
              <a:uFill>
                <a:solidFill>
                  <a:srgbClr val="FFFFFF"/>
                </a:solidFill>
              </a:uFill>
              <a:latin typeface="Trebuchet MS"/>
              <a:ea typeface="ＭＳ Ｐゴシック"/>
            </a:endParaRPr>
          </a:p>
          <a:p>
            <a:pPr>
              <a:lnSpc>
                <a:spcPts val="1186"/>
              </a:lnSpc>
              <a:spcBef>
                <a:spcPts val="1125"/>
              </a:spcBef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398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15299</TotalTime>
  <Words>112</Words>
  <Application>Microsoft Office PowerPoint</Application>
  <PresentationFormat>Presentazione su schermo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Calibri</vt:lpstr>
      <vt:lpstr>DejaVu Sans</vt:lpstr>
      <vt:lpstr>Symbol</vt:lpstr>
      <vt:lpstr>Times New Roman</vt:lpstr>
      <vt:lpstr>Trebuchet MS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officine urbane - studio associato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vittorio gimigliano</dc:creator>
  <cp:lastModifiedBy>Marco Corradi</cp:lastModifiedBy>
  <cp:revision>532</cp:revision>
  <cp:lastPrinted>2019-09-20T11:32:40Z</cp:lastPrinted>
  <dcterms:created xsi:type="dcterms:W3CDTF">2016-10-20T15:41:59Z</dcterms:created>
  <dcterms:modified xsi:type="dcterms:W3CDTF">2019-11-20T07:11:49Z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officine urbane - studio associato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Presentazione su schermo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18</vt:i4>
  </property>
</Properties>
</file>