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68" r:id="rId2"/>
    <p:sldId id="413" r:id="rId3"/>
    <p:sldId id="414" r:id="rId4"/>
    <p:sldId id="418" r:id="rId5"/>
    <p:sldId id="422" r:id="rId6"/>
    <p:sldId id="424" r:id="rId7"/>
    <p:sldId id="425" r:id="rId8"/>
    <p:sldId id="426" r:id="rId9"/>
    <p:sldId id="427" r:id="rId10"/>
    <p:sldId id="428" r:id="rId11"/>
    <p:sldId id="429" r:id="rId12"/>
    <p:sldId id="430" r:id="rId13"/>
    <p:sldId id="431" r:id="rId14"/>
    <p:sldId id="432" r:id="rId15"/>
    <p:sldId id="433" r:id="rId16"/>
    <p:sldId id="434" r:id="rId17"/>
    <p:sldId id="435" r:id="rId18"/>
    <p:sldId id="436" r:id="rId19"/>
    <p:sldId id="415" r:id="rId20"/>
    <p:sldId id="419" r:id="rId21"/>
    <p:sldId id="416" r:id="rId22"/>
    <p:sldId id="420" r:id="rId23"/>
    <p:sldId id="437" r:id="rId24"/>
    <p:sldId id="421" r:id="rId25"/>
    <p:sldId id="439" r:id="rId26"/>
    <p:sldId id="438" r:id="rId27"/>
    <p:sldId id="440" r:id="rId28"/>
    <p:sldId id="441" r:id="rId29"/>
    <p:sldId id="442" r:id="rId30"/>
    <p:sldId id="417" r:id="rId31"/>
    <p:sldId id="372" r:id="rId32"/>
  </p:sldIdLst>
  <p:sldSz cx="9144000" cy="6858000" type="screen4x3"/>
  <p:notesSz cx="7099300" cy="10234613"/>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7">
          <p15:clr>
            <a:srgbClr val="A4A3A4"/>
          </p15:clr>
        </p15:guide>
        <p15:guide id="2" pos="56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0000"/>
    <a:srgbClr val="EC700A"/>
    <a:srgbClr val="BFBFBF"/>
    <a:srgbClr val="BBE0E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00" autoAdjust="0"/>
    <p:restoredTop sz="93842" autoAdjust="0"/>
  </p:normalViewPr>
  <p:slideViewPr>
    <p:cSldViewPr snapToGrid="0" snapToObjects="1">
      <p:cViewPr>
        <p:scale>
          <a:sx n="93" d="100"/>
          <a:sy n="93" d="100"/>
        </p:scale>
        <p:origin x="406" y="46"/>
      </p:cViewPr>
      <p:guideLst>
        <p:guide orient="horz" pos="3457"/>
        <p:guide pos="562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t-IT"/>
          </a:p>
        </p:txBody>
      </p:sp>
      <p:sp>
        <p:nvSpPr>
          <p:cNvPr id="3" name="Segnaposto data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E50F87FA-FB16-2B49-B312-B34D64736A07}" type="datetimeFigureOut">
              <a:rPr lang="it-IT" smtClean="0"/>
              <a:t>19/09/2021</a:t>
            </a:fld>
            <a:endParaRPr lang="it-IT"/>
          </a:p>
        </p:txBody>
      </p:sp>
      <p:sp>
        <p:nvSpPr>
          <p:cNvPr id="4" name="Segnaposto immagine diapositiva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it-IT"/>
          </a:p>
        </p:txBody>
      </p:sp>
      <p:sp>
        <p:nvSpPr>
          <p:cNvPr id="5" name="Segnaposto note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it-IT"/>
          </a:p>
        </p:txBody>
      </p:sp>
      <p:sp>
        <p:nvSpPr>
          <p:cNvPr id="7" name="Segnaposto numero diapositiva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5DA8AE9F-8685-FD46-9B86-9B8A0DA61291}" type="slidenum">
              <a:rPr lang="it-IT" smtClean="0"/>
              <a:t>‹N›</a:t>
            </a:fld>
            <a:endParaRPr lang="it-IT"/>
          </a:p>
        </p:txBody>
      </p:sp>
    </p:spTree>
    <p:extLst>
      <p:ext uri="{BB962C8B-B14F-4D97-AF65-F5344CB8AC3E}">
        <p14:creationId xmlns:p14="http://schemas.microsoft.com/office/powerpoint/2010/main" val="38548068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D20C522D-1CD7-184D-BD01-829A2B9ABED8}" type="datetimeFigureOut">
              <a:rPr lang="it-IT" smtClean="0"/>
              <a:t>19/09/2021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1E40589-BB3E-3348-863C-D8F8A9F4DBEF}" type="slidenum">
              <a:rPr lang="it-IT" smtClean="0"/>
              <a:t>‹N›</a:t>
            </a:fld>
            <a:endParaRPr lang="it-IT"/>
          </a:p>
        </p:txBody>
      </p:sp>
    </p:spTree>
    <p:extLst>
      <p:ext uri="{BB962C8B-B14F-4D97-AF65-F5344CB8AC3E}">
        <p14:creationId xmlns:p14="http://schemas.microsoft.com/office/powerpoint/2010/main" val="2618083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20C522D-1CD7-184D-BD01-829A2B9ABED8}" type="datetimeFigureOut">
              <a:rPr lang="it-IT" smtClean="0"/>
              <a:t>19/09/2021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1E40589-BB3E-3348-863C-D8F8A9F4DBEF}" type="slidenum">
              <a:rPr lang="it-IT" smtClean="0"/>
              <a:t>‹N›</a:t>
            </a:fld>
            <a:endParaRPr lang="it-IT"/>
          </a:p>
        </p:txBody>
      </p:sp>
    </p:spTree>
    <p:extLst>
      <p:ext uri="{BB962C8B-B14F-4D97-AF65-F5344CB8AC3E}">
        <p14:creationId xmlns:p14="http://schemas.microsoft.com/office/powerpoint/2010/main" val="1454970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20C522D-1CD7-184D-BD01-829A2B9ABED8}" type="datetimeFigureOut">
              <a:rPr lang="it-IT" smtClean="0"/>
              <a:t>19/09/2021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1E40589-BB3E-3348-863C-D8F8A9F4DBEF}" type="slidenum">
              <a:rPr lang="it-IT" smtClean="0"/>
              <a:t>‹N›</a:t>
            </a:fld>
            <a:endParaRPr lang="it-IT"/>
          </a:p>
        </p:txBody>
      </p:sp>
    </p:spTree>
    <p:extLst>
      <p:ext uri="{BB962C8B-B14F-4D97-AF65-F5344CB8AC3E}">
        <p14:creationId xmlns:p14="http://schemas.microsoft.com/office/powerpoint/2010/main" val="982467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20C522D-1CD7-184D-BD01-829A2B9ABED8}" type="datetimeFigureOut">
              <a:rPr lang="it-IT" smtClean="0"/>
              <a:t>19/09/2021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1E40589-BB3E-3348-863C-D8F8A9F4DBEF}" type="slidenum">
              <a:rPr lang="it-IT" smtClean="0"/>
              <a:t>‹N›</a:t>
            </a:fld>
            <a:endParaRPr lang="it-IT"/>
          </a:p>
        </p:txBody>
      </p:sp>
    </p:spTree>
    <p:extLst>
      <p:ext uri="{BB962C8B-B14F-4D97-AF65-F5344CB8AC3E}">
        <p14:creationId xmlns:p14="http://schemas.microsoft.com/office/powerpoint/2010/main" val="3365265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D20C522D-1CD7-184D-BD01-829A2B9ABED8}" type="datetimeFigureOut">
              <a:rPr lang="it-IT" smtClean="0"/>
              <a:t>19/09/2021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1E40589-BB3E-3348-863C-D8F8A9F4DBEF}" type="slidenum">
              <a:rPr lang="it-IT" smtClean="0"/>
              <a:t>‹N›</a:t>
            </a:fld>
            <a:endParaRPr lang="it-IT"/>
          </a:p>
        </p:txBody>
      </p:sp>
    </p:spTree>
    <p:extLst>
      <p:ext uri="{BB962C8B-B14F-4D97-AF65-F5344CB8AC3E}">
        <p14:creationId xmlns:p14="http://schemas.microsoft.com/office/powerpoint/2010/main" val="315927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D20C522D-1CD7-184D-BD01-829A2B9ABED8}" type="datetimeFigureOut">
              <a:rPr lang="it-IT" smtClean="0"/>
              <a:t>19/09/2021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1E40589-BB3E-3348-863C-D8F8A9F4DBEF}" type="slidenum">
              <a:rPr lang="it-IT" smtClean="0"/>
              <a:t>‹N›</a:t>
            </a:fld>
            <a:endParaRPr lang="it-IT"/>
          </a:p>
        </p:txBody>
      </p:sp>
    </p:spTree>
    <p:extLst>
      <p:ext uri="{BB962C8B-B14F-4D97-AF65-F5344CB8AC3E}">
        <p14:creationId xmlns:p14="http://schemas.microsoft.com/office/powerpoint/2010/main" val="1647237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D20C522D-1CD7-184D-BD01-829A2B9ABED8}" type="datetimeFigureOut">
              <a:rPr lang="it-IT" smtClean="0"/>
              <a:t>19/09/2021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1E40589-BB3E-3348-863C-D8F8A9F4DBEF}" type="slidenum">
              <a:rPr lang="it-IT" smtClean="0"/>
              <a:t>‹N›</a:t>
            </a:fld>
            <a:endParaRPr lang="it-IT"/>
          </a:p>
        </p:txBody>
      </p:sp>
    </p:spTree>
    <p:extLst>
      <p:ext uri="{BB962C8B-B14F-4D97-AF65-F5344CB8AC3E}">
        <p14:creationId xmlns:p14="http://schemas.microsoft.com/office/powerpoint/2010/main" val="571518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D20C522D-1CD7-184D-BD01-829A2B9ABED8}" type="datetimeFigureOut">
              <a:rPr lang="it-IT" smtClean="0"/>
              <a:t>19/09/2021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1E40589-BB3E-3348-863C-D8F8A9F4DBEF}" type="slidenum">
              <a:rPr lang="it-IT" smtClean="0"/>
              <a:t>‹N›</a:t>
            </a:fld>
            <a:endParaRPr lang="it-IT"/>
          </a:p>
        </p:txBody>
      </p:sp>
    </p:spTree>
    <p:extLst>
      <p:ext uri="{BB962C8B-B14F-4D97-AF65-F5344CB8AC3E}">
        <p14:creationId xmlns:p14="http://schemas.microsoft.com/office/powerpoint/2010/main" val="1366639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20C522D-1CD7-184D-BD01-829A2B9ABED8}" type="datetimeFigureOut">
              <a:rPr lang="it-IT" smtClean="0"/>
              <a:t>19/09/2021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1E40589-BB3E-3348-863C-D8F8A9F4DBEF}" type="slidenum">
              <a:rPr lang="it-IT" smtClean="0"/>
              <a:t>‹N›</a:t>
            </a:fld>
            <a:endParaRPr lang="it-IT"/>
          </a:p>
        </p:txBody>
      </p:sp>
    </p:spTree>
    <p:extLst>
      <p:ext uri="{BB962C8B-B14F-4D97-AF65-F5344CB8AC3E}">
        <p14:creationId xmlns:p14="http://schemas.microsoft.com/office/powerpoint/2010/main" val="2418567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D20C522D-1CD7-184D-BD01-829A2B9ABED8}" type="datetimeFigureOut">
              <a:rPr lang="it-IT" smtClean="0"/>
              <a:t>19/09/2021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1E40589-BB3E-3348-863C-D8F8A9F4DBEF}" type="slidenum">
              <a:rPr lang="it-IT" smtClean="0"/>
              <a:t>‹N›</a:t>
            </a:fld>
            <a:endParaRPr lang="it-IT"/>
          </a:p>
        </p:txBody>
      </p:sp>
    </p:spTree>
    <p:extLst>
      <p:ext uri="{BB962C8B-B14F-4D97-AF65-F5344CB8AC3E}">
        <p14:creationId xmlns:p14="http://schemas.microsoft.com/office/powerpoint/2010/main" val="2963776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D20C522D-1CD7-184D-BD01-829A2B9ABED8}" type="datetimeFigureOut">
              <a:rPr lang="it-IT" smtClean="0"/>
              <a:t>19/09/2021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1E40589-BB3E-3348-863C-D8F8A9F4DBEF}" type="slidenum">
              <a:rPr lang="it-IT" smtClean="0"/>
              <a:t>‹N›</a:t>
            </a:fld>
            <a:endParaRPr lang="it-IT"/>
          </a:p>
        </p:txBody>
      </p:sp>
    </p:spTree>
    <p:extLst>
      <p:ext uri="{BB962C8B-B14F-4D97-AF65-F5344CB8AC3E}">
        <p14:creationId xmlns:p14="http://schemas.microsoft.com/office/powerpoint/2010/main" val="273825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C522D-1CD7-184D-BD01-829A2B9ABED8}" type="datetimeFigureOut">
              <a:rPr lang="it-IT" smtClean="0"/>
              <a:t>19/09/2021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E40589-BB3E-3348-863C-D8F8A9F4DBEF}" type="slidenum">
              <a:rPr lang="it-IT" smtClean="0"/>
              <a:t>‹N›</a:t>
            </a:fld>
            <a:endParaRPr lang="it-IT"/>
          </a:p>
        </p:txBody>
      </p:sp>
    </p:spTree>
    <p:extLst>
      <p:ext uri="{BB962C8B-B14F-4D97-AF65-F5344CB8AC3E}">
        <p14:creationId xmlns:p14="http://schemas.microsoft.com/office/powerpoint/2010/main" val="299917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emf"/><Relationship Id="rId1" Type="http://schemas.openxmlformats.org/officeDocument/2006/relationships/slideLayout" Target="../slideLayouts/slideLayout1.xml"/><Relationship Id="rId5" Type="http://schemas.openxmlformats.org/officeDocument/2006/relationships/image" Target="../media/image7.emf"/><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13.emf"/></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eg"/><Relationship Id="rId1" Type="http://schemas.openxmlformats.org/officeDocument/2006/relationships/slideLayout" Target="../slideLayouts/slideLayout1.xml"/><Relationship Id="rId6" Type="http://schemas.openxmlformats.org/officeDocument/2006/relationships/image" Target="../media/image26.png"/><Relationship Id="rId5" Type="http://schemas.openxmlformats.org/officeDocument/2006/relationships/image" Target="../media/image25.jpeg"/><Relationship Id="rId4" Type="http://schemas.openxmlformats.org/officeDocument/2006/relationships/image" Target="../media/image24.png"/></Relationships>
</file>

<file path=ppt/slides/_rels/slide4.xml.rels><?xml version="1.0" encoding="UTF-8" standalone="yes"?>
<Relationships xmlns="http://schemas.openxmlformats.org/package/2006/relationships"><Relationship Id="rId3" Type="http://schemas.openxmlformats.org/officeDocument/2006/relationships/hyperlink" Target="https://territorio.regione.emilia-romagna.it/politiche-abitative/alloggi/programmi-di-intervento/programma-straordinario-2020-2022-recupero-ed-assegnazione-di-alloggi-erp/normativa/gr-1276-del-2-agosto-2021.pdf" TargetMode="External"/><Relationship Id="rId2" Type="http://schemas.openxmlformats.org/officeDocument/2006/relationships/hyperlink" Target="https://territorio.regione.emilia-romagna.it/politiche-abitative/alloggi/programmi-di-intervento/programma-straordinario-2020-2022-recupero-ed-assegnazione-di-alloggi-erp/normativa/del_2020_22_v1.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uppo 3"/>
          <p:cNvGrpSpPr>
            <a:grpSpLocks/>
          </p:cNvGrpSpPr>
          <p:nvPr/>
        </p:nvGrpSpPr>
        <p:grpSpPr bwMode="auto">
          <a:xfrm>
            <a:off x="417513" y="78661"/>
            <a:ext cx="8726487" cy="3189287"/>
            <a:chOff x="460216" y="80132"/>
            <a:chExt cx="8726972" cy="3187860"/>
          </a:xfrm>
        </p:grpSpPr>
        <p:sp>
          <p:nvSpPr>
            <p:cNvPr id="18" name="Rettangolo 7"/>
            <p:cNvSpPr>
              <a:spLocks noChangeArrowheads="1"/>
            </p:cNvSpPr>
            <p:nvPr/>
          </p:nvSpPr>
          <p:spPr bwMode="auto">
            <a:xfrm>
              <a:off x="2498937" y="332800"/>
              <a:ext cx="6688251" cy="939182"/>
            </a:xfrm>
            <a:prstGeom prst="rect">
              <a:avLst/>
            </a:prstGeom>
            <a:solidFill>
              <a:srgbClr val="BD0000"/>
            </a:solidFill>
            <a:ln w="9525">
              <a:solidFill>
                <a:srgbClr val="FFFFFF"/>
              </a:solidFill>
              <a:round/>
              <a:headEnd/>
              <a:tailEnd/>
            </a:ln>
          </p:spPr>
          <p:txBody>
            <a:bodyPr/>
            <a:lstStyle/>
            <a:p>
              <a:endParaRPr lang="it-IT"/>
            </a:p>
          </p:txBody>
        </p:sp>
        <p:sp>
          <p:nvSpPr>
            <p:cNvPr id="19" name="Corda 18"/>
            <p:cNvSpPr/>
            <p:nvPr/>
          </p:nvSpPr>
          <p:spPr bwMode="auto">
            <a:xfrm rot="11990147">
              <a:off x="460216" y="80132"/>
              <a:ext cx="3313296" cy="3187860"/>
            </a:xfrm>
            <a:prstGeom prst="chord">
              <a:avLst/>
            </a:prstGeom>
            <a:solidFill>
              <a:srgbClr val="FFFFFF"/>
            </a:solidFill>
            <a:ln w="9525" cap="flat" cmpd="sng" algn="ctr">
              <a:solidFill>
                <a:srgbClr val="FFFFFF"/>
              </a:solidFill>
              <a:prstDash val="solid"/>
              <a:round/>
              <a:headEnd type="none" w="med" len="med"/>
              <a:tailEnd type="none" w="med" len="med"/>
            </a:ln>
            <a:effectLst/>
          </p:spPr>
          <p:txBody>
            <a:bodyPr/>
            <a:lstStyle/>
            <a:p>
              <a:pPr>
                <a:defRPr/>
              </a:pPr>
              <a:endParaRPr lang="it-IT"/>
            </a:p>
          </p:txBody>
        </p:sp>
      </p:grpSp>
      <p:sp>
        <p:nvSpPr>
          <p:cNvPr id="20" name="Text Box 2"/>
          <p:cNvSpPr txBox="1">
            <a:spLocks noChangeArrowheads="1"/>
          </p:cNvSpPr>
          <p:nvPr/>
        </p:nvSpPr>
        <p:spPr bwMode="auto">
          <a:xfrm>
            <a:off x="1008062" y="1853970"/>
            <a:ext cx="7788068" cy="4379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r>
              <a:rPr lang="it-IT" sz="3200" b="1" dirty="0">
                <a:solidFill>
                  <a:srgbClr val="BD0000"/>
                </a:solidFill>
                <a:latin typeface="Trebuchet MS" charset="0"/>
              </a:rPr>
              <a:t>Tavolo territoriale di concertazione delle Politiche abitative</a:t>
            </a:r>
          </a:p>
          <a:p>
            <a:pPr>
              <a:lnSpc>
                <a:spcPts val="3363"/>
              </a:lnSpc>
              <a:spcBef>
                <a:spcPts val="1125"/>
              </a:spcBef>
              <a:buClrTx/>
              <a:buFontTx/>
              <a:buNone/>
            </a:pPr>
            <a:endParaRPr lang="it-IT" sz="2800" dirty="0">
              <a:solidFill>
                <a:schemeClr val="tx1"/>
              </a:solidFill>
              <a:latin typeface="Trebuchet MS" charset="0"/>
            </a:endParaRPr>
          </a:p>
          <a:p>
            <a:pPr>
              <a:lnSpc>
                <a:spcPts val="3363"/>
              </a:lnSpc>
              <a:spcBef>
                <a:spcPts val="1125"/>
              </a:spcBef>
              <a:buClrTx/>
              <a:buFontTx/>
              <a:buNone/>
            </a:pPr>
            <a:endParaRPr lang="it-IT" sz="2800" dirty="0">
              <a:solidFill>
                <a:schemeClr val="tx1"/>
              </a:solidFill>
              <a:latin typeface="Trebuchet MS" charset="0"/>
            </a:endParaRPr>
          </a:p>
          <a:p>
            <a:pPr>
              <a:lnSpc>
                <a:spcPts val="3363"/>
              </a:lnSpc>
              <a:spcBef>
                <a:spcPts val="1125"/>
              </a:spcBef>
              <a:buClrTx/>
              <a:buFontTx/>
              <a:buNone/>
            </a:pPr>
            <a:endParaRPr lang="it-IT" sz="2800" b="1" dirty="0">
              <a:solidFill>
                <a:srgbClr val="BD0000"/>
              </a:solidFill>
              <a:latin typeface="Trebuchet MS" charset="0"/>
            </a:endParaRPr>
          </a:p>
          <a:p>
            <a:pPr>
              <a:lnSpc>
                <a:spcPct val="50000"/>
              </a:lnSpc>
              <a:spcBef>
                <a:spcPts val="1125"/>
              </a:spcBef>
              <a:buClrTx/>
              <a:buFontTx/>
              <a:buNone/>
            </a:pPr>
            <a:endParaRPr lang="it-IT" sz="1800" b="1" dirty="0">
              <a:solidFill>
                <a:srgbClr val="FF0000"/>
              </a:solidFill>
              <a:latin typeface="Trebuchet MS" charset="0"/>
            </a:endParaRPr>
          </a:p>
          <a:p>
            <a:pPr>
              <a:lnSpc>
                <a:spcPct val="50000"/>
              </a:lnSpc>
              <a:spcBef>
                <a:spcPts val="1125"/>
              </a:spcBef>
              <a:buClrTx/>
              <a:buFontTx/>
              <a:buNone/>
            </a:pPr>
            <a:r>
              <a:rPr lang="it-IT" sz="2000" b="1" dirty="0">
                <a:solidFill>
                  <a:schemeClr val="tx1"/>
                </a:solidFill>
                <a:latin typeface="Trebuchet MS" charset="0"/>
              </a:rPr>
              <a:t>ACER Reggio Emilia</a:t>
            </a:r>
          </a:p>
          <a:p>
            <a:pPr>
              <a:lnSpc>
                <a:spcPct val="50000"/>
              </a:lnSpc>
              <a:spcBef>
                <a:spcPts val="1125"/>
              </a:spcBef>
              <a:buClrTx/>
              <a:buFontTx/>
              <a:buNone/>
            </a:pPr>
            <a:endParaRPr lang="it-IT" sz="300" dirty="0">
              <a:solidFill>
                <a:schemeClr val="tx1"/>
              </a:solidFill>
              <a:latin typeface="Trebuchet MS" charset="0"/>
            </a:endParaRPr>
          </a:p>
          <a:p>
            <a:pPr>
              <a:lnSpc>
                <a:spcPct val="50000"/>
              </a:lnSpc>
              <a:spcBef>
                <a:spcPts val="1125"/>
              </a:spcBef>
              <a:buClrTx/>
              <a:buFontTx/>
              <a:buNone/>
            </a:pPr>
            <a:r>
              <a:rPr lang="it-IT" sz="1800" dirty="0">
                <a:solidFill>
                  <a:schemeClr val="tx1"/>
                </a:solidFill>
                <a:latin typeface="Trebuchet MS" charset="0"/>
              </a:rPr>
              <a:t>Lunedì 20 settembre 2021</a:t>
            </a:r>
          </a:p>
          <a:p>
            <a:pPr>
              <a:lnSpc>
                <a:spcPts val="3363"/>
              </a:lnSpc>
              <a:spcBef>
                <a:spcPts val="1125"/>
              </a:spcBef>
              <a:buClrTx/>
              <a:buFontTx/>
              <a:buNone/>
            </a:pPr>
            <a:endParaRPr lang="it-IT" sz="2800" dirty="0">
              <a:solidFill>
                <a:schemeClr val="tx1"/>
              </a:solidFill>
              <a:latin typeface="Trebuchet MS" charset="0"/>
            </a:endParaRPr>
          </a:p>
        </p:txBody>
      </p:sp>
    </p:spTree>
    <p:extLst>
      <p:ext uri="{BB962C8B-B14F-4D97-AF65-F5344CB8AC3E}">
        <p14:creationId xmlns:p14="http://schemas.microsoft.com/office/powerpoint/2010/main" val="4238003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Elenco alloggi candidabili nei Comuni</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8611031" y="1063802"/>
            <a:ext cx="3073642" cy="443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0" indent="-457200" algn="just" defTabSz="914400" rtl="0" eaLnBrk="1" fontAlgn="base" latinLnBrk="0" hangingPunct="1">
              <a:lnSpc>
                <a:spcPct val="100000"/>
              </a:lnSpc>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pic>
        <p:nvPicPr>
          <p:cNvPr id="12" name="Immagine 11">
            <a:extLst>
              <a:ext uri="{FF2B5EF4-FFF2-40B4-BE49-F238E27FC236}">
                <a16:creationId xmlns:a16="http://schemas.microsoft.com/office/drawing/2014/main" id="{3AD126B9-2C55-4242-A961-86235AE38CBD}"/>
              </a:ext>
            </a:extLst>
          </p:cNvPr>
          <p:cNvPicPr>
            <a:picLocks noChangeAspect="1"/>
          </p:cNvPicPr>
          <p:nvPr/>
        </p:nvPicPr>
        <p:blipFill>
          <a:blip r:embed="rId2"/>
          <a:stretch>
            <a:fillRect/>
          </a:stretch>
        </p:blipFill>
        <p:spPr>
          <a:xfrm>
            <a:off x="325540" y="645671"/>
            <a:ext cx="8053147" cy="503322"/>
          </a:xfrm>
          <a:prstGeom prst="rect">
            <a:avLst/>
          </a:prstGeom>
        </p:spPr>
      </p:pic>
      <p:pic>
        <p:nvPicPr>
          <p:cNvPr id="7" name="Immagine 6">
            <a:extLst>
              <a:ext uri="{FF2B5EF4-FFF2-40B4-BE49-F238E27FC236}">
                <a16:creationId xmlns:a16="http://schemas.microsoft.com/office/drawing/2014/main" id="{77FBFC85-8AB7-499D-AD17-68E9B100FFA1}"/>
              </a:ext>
            </a:extLst>
          </p:cNvPr>
          <p:cNvPicPr>
            <a:picLocks noChangeAspect="1"/>
          </p:cNvPicPr>
          <p:nvPr/>
        </p:nvPicPr>
        <p:blipFill>
          <a:blip r:embed="rId3"/>
          <a:stretch>
            <a:fillRect/>
          </a:stretch>
        </p:blipFill>
        <p:spPr>
          <a:xfrm>
            <a:off x="355357" y="2003238"/>
            <a:ext cx="8285490" cy="3010197"/>
          </a:xfrm>
          <a:prstGeom prst="rect">
            <a:avLst/>
          </a:prstGeom>
        </p:spPr>
      </p:pic>
      <p:pic>
        <p:nvPicPr>
          <p:cNvPr id="9" name="Immagine 8">
            <a:extLst>
              <a:ext uri="{FF2B5EF4-FFF2-40B4-BE49-F238E27FC236}">
                <a16:creationId xmlns:a16="http://schemas.microsoft.com/office/drawing/2014/main" id="{40F9C8E4-5BB7-4EB2-B6AE-6A8249876A58}"/>
              </a:ext>
            </a:extLst>
          </p:cNvPr>
          <p:cNvPicPr>
            <a:picLocks noChangeAspect="1"/>
          </p:cNvPicPr>
          <p:nvPr/>
        </p:nvPicPr>
        <p:blipFill>
          <a:blip r:embed="rId4"/>
          <a:stretch>
            <a:fillRect/>
          </a:stretch>
        </p:blipFill>
        <p:spPr>
          <a:xfrm>
            <a:off x="325541" y="1337588"/>
            <a:ext cx="8285490" cy="596078"/>
          </a:xfrm>
          <a:prstGeom prst="rect">
            <a:avLst/>
          </a:prstGeom>
        </p:spPr>
      </p:pic>
      <p:pic>
        <p:nvPicPr>
          <p:cNvPr id="17" name="Immagine 16">
            <a:extLst>
              <a:ext uri="{FF2B5EF4-FFF2-40B4-BE49-F238E27FC236}">
                <a16:creationId xmlns:a16="http://schemas.microsoft.com/office/drawing/2014/main" id="{C00BB6A9-FF94-4356-A8FE-C01AFF1CFA2D}"/>
              </a:ext>
            </a:extLst>
          </p:cNvPr>
          <p:cNvPicPr>
            <a:picLocks noChangeAspect="1"/>
          </p:cNvPicPr>
          <p:nvPr/>
        </p:nvPicPr>
        <p:blipFill>
          <a:blip r:embed="rId5"/>
          <a:stretch>
            <a:fillRect/>
          </a:stretch>
        </p:blipFill>
        <p:spPr>
          <a:xfrm>
            <a:off x="325540" y="5091396"/>
            <a:ext cx="8315307" cy="950323"/>
          </a:xfrm>
          <a:prstGeom prst="rect">
            <a:avLst/>
          </a:prstGeom>
        </p:spPr>
      </p:pic>
    </p:spTree>
    <p:extLst>
      <p:ext uri="{BB962C8B-B14F-4D97-AF65-F5344CB8AC3E}">
        <p14:creationId xmlns:p14="http://schemas.microsoft.com/office/powerpoint/2010/main" val="3219967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Elenco alloggi candidabili nei Comuni</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8611031" y="1063802"/>
            <a:ext cx="3073642" cy="443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0" indent="-457200" algn="just" defTabSz="914400" rtl="0" eaLnBrk="1" fontAlgn="base" latinLnBrk="0" hangingPunct="1">
              <a:lnSpc>
                <a:spcPct val="100000"/>
              </a:lnSpc>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pic>
        <p:nvPicPr>
          <p:cNvPr id="12" name="Immagine 11">
            <a:extLst>
              <a:ext uri="{FF2B5EF4-FFF2-40B4-BE49-F238E27FC236}">
                <a16:creationId xmlns:a16="http://schemas.microsoft.com/office/drawing/2014/main" id="{3AD126B9-2C55-4242-A961-86235AE38CBD}"/>
              </a:ext>
            </a:extLst>
          </p:cNvPr>
          <p:cNvPicPr>
            <a:picLocks noChangeAspect="1"/>
          </p:cNvPicPr>
          <p:nvPr/>
        </p:nvPicPr>
        <p:blipFill>
          <a:blip r:embed="rId2"/>
          <a:stretch>
            <a:fillRect/>
          </a:stretch>
        </p:blipFill>
        <p:spPr>
          <a:xfrm>
            <a:off x="447262" y="574595"/>
            <a:ext cx="8003725" cy="500233"/>
          </a:xfrm>
          <a:prstGeom prst="rect">
            <a:avLst/>
          </a:prstGeom>
        </p:spPr>
      </p:pic>
      <p:pic>
        <p:nvPicPr>
          <p:cNvPr id="6" name="Immagine 5">
            <a:extLst>
              <a:ext uri="{FF2B5EF4-FFF2-40B4-BE49-F238E27FC236}">
                <a16:creationId xmlns:a16="http://schemas.microsoft.com/office/drawing/2014/main" id="{313AC3F9-B986-41F2-AE07-C4BFAB4DEA4D}"/>
              </a:ext>
            </a:extLst>
          </p:cNvPr>
          <p:cNvPicPr>
            <a:picLocks noChangeAspect="1"/>
          </p:cNvPicPr>
          <p:nvPr/>
        </p:nvPicPr>
        <p:blipFill>
          <a:blip r:embed="rId3"/>
          <a:stretch>
            <a:fillRect/>
          </a:stretch>
        </p:blipFill>
        <p:spPr>
          <a:xfrm>
            <a:off x="546652" y="1130400"/>
            <a:ext cx="7812156" cy="5123190"/>
          </a:xfrm>
          <a:prstGeom prst="rect">
            <a:avLst/>
          </a:prstGeom>
        </p:spPr>
      </p:pic>
    </p:spTree>
    <p:extLst>
      <p:ext uri="{BB962C8B-B14F-4D97-AF65-F5344CB8AC3E}">
        <p14:creationId xmlns:p14="http://schemas.microsoft.com/office/powerpoint/2010/main" val="2178120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Elenco alloggi candidabili nei Comuni</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8611031" y="1063802"/>
            <a:ext cx="3073642" cy="443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0" indent="-457200" algn="just" defTabSz="914400" rtl="0" eaLnBrk="1" fontAlgn="base" latinLnBrk="0" hangingPunct="1">
              <a:lnSpc>
                <a:spcPct val="100000"/>
              </a:lnSpc>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pic>
        <p:nvPicPr>
          <p:cNvPr id="12" name="Immagine 11">
            <a:extLst>
              <a:ext uri="{FF2B5EF4-FFF2-40B4-BE49-F238E27FC236}">
                <a16:creationId xmlns:a16="http://schemas.microsoft.com/office/drawing/2014/main" id="{3AD126B9-2C55-4242-A961-86235AE38CBD}"/>
              </a:ext>
            </a:extLst>
          </p:cNvPr>
          <p:cNvPicPr>
            <a:picLocks noChangeAspect="1"/>
          </p:cNvPicPr>
          <p:nvPr/>
        </p:nvPicPr>
        <p:blipFill>
          <a:blip r:embed="rId2"/>
          <a:stretch>
            <a:fillRect/>
          </a:stretch>
        </p:blipFill>
        <p:spPr>
          <a:xfrm>
            <a:off x="447262" y="661796"/>
            <a:ext cx="8163769" cy="510236"/>
          </a:xfrm>
          <a:prstGeom prst="rect">
            <a:avLst/>
          </a:prstGeom>
        </p:spPr>
      </p:pic>
      <p:pic>
        <p:nvPicPr>
          <p:cNvPr id="4" name="Immagine 3">
            <a:extLst>
              <a:ext uri="{FF2B5EF4-FFF2-40B4-BE49-F238E27FC236}">
                <a16:creationId xmlns:a16="http://schemas.microsoft.com/office/drawing/2014/main" id="{97D0F675-AF40-4A2F-A553-92F23F173ED7}"/>
              </a:ext>
            </a:extLst>
          </p:cNvPr>
          <p:cNvPicPr>
            <a:picLocks noChangeAspect="1"/>
          </p:cNvPicPr>
          <p:nvPr/>
        </p:nvPicPr>
        <p:blipFill>
          <a:blip r:embed="rId3"/>
          <a:stretch>
            <a:fillRect/>
          </a:stretch>
        </p:blipFill>
        <p:spPr>
          <a:xfrm>
            <a:off x="447262" y="1241336"/>
            <a:ext cx="8019604" cy="2506127"/>
          </a:xfrm>
          <a:prstGeom prst="rect">
            <a:avLst/>
          </a:prstGeom>
        </p:spPr>
      </p:pic>
      <p:pic>
        <p:nvPicPr>
          <p:cNvPr id="9" name="Immagine 8">
            <a:extLst>
              <a:ext uri="{FF2B5EF4-FFF2-40B4-BE49-F238E27FC236}">
                <a16:creationId xmlns:a16="http://schemas.microsoft.com/office/drawing/2014/main" id="{3EFB34AC-9DE5-40F7-9B6B-4AD2FDCD67DB}"/>
              </a:ext>
            </a:extLst>
          </p:cNvPr>
          <p:cNvPicPr>
            <a:picLocks noChangeAspect="1"/>
          </p:cNvPicPr>
          <p:nvPr/>
        </p:nvPicPr>
        <p:blipFill>
          <a:blip r:embed="rId4"/>
          <a:stretch>
            <a:fillRect/>
          </a:stretch>
        </p:blipFill>
        <p:spPr>
          <a:xfrm>
            <a:off x="480210" y="3796477"/>
            <a:ext cx="7971148" cy="2332301"/>
          </a:xfrm>
          <a:prstGeom prst="rect">
            <a:avLst/>
          </a:prstGeom>
        </p:spPr>
      </p:pic>
    </p:spTree>
    <p:extLst>
      <p:ext uri="{BB962C8B-B14F-4D97-AF65-F5344CB8AC3E}">
        <p14:creationId xmlns:p14="http://schemas.microsoft.com/office/powerpoint/2010/main" val="815975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Elenco alloggi candidabili nei Comuni</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8611031" y="1063802"/>
            <a:ext cx="3073642" cy="443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0" indent="-457200" algn="just" defTabSz="914400" rtl="0" eaLnBrk="1" fontAlgn="base" latinLnBrk="0" hangingPunct="1">
              <a:lnSpc>
                <a:spcPct val="100000"/>
              </a:lnSpc>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pic>
        <p:nvPicPr>
          <p:cNvPr id="12" name="Immagine 11">
            <a:extLst>
              <a:ext uri="{FF2B5EF4-FFF2-40B4-BE49-F238E27FC236}">
                <a16:creationId xmlns:a16="http://schemas.microsoft.com/office/drawing/2014/main" id="{3AD126B9-2C55-4242-A961-86235AE38CBD}"/>
              </a:ext>
            </a:extLst>
          </p:cNvPr>
          <p:cNvPicPr>
            <a:picLocks noChangeAspect="1"/>
          </p:cNvPicPr>
          <p:nvPr/>
        </p:nvPicPr>
        <p:blipFill>
          <a:blip r:embed="rId2"/>
          <a:stretch>
            <a:fillRect/>
          </a:stretch>
        </p:blipFill>
        <p:spPr>
          <a:xfrm>
            <a:off x="387628" y="540143"/>
            <a:ext cx="7600109" cy="475007"/>
          </a:xfrm>
          <a:prstGeom prst="rect">
            <a:avLst/>
          </a:prstGeom>
        </p:spPr>
      </p:pic>
      <p:pic>
        <p:nvPicPr>
          <p:cNvPr id="5" name="Immagine 4">
            <a:extLst>
              <a:ext uri="{FF2B5EF4-FFF2-40B4-BE49-F238E27FC236}">
                <a16:creationId xmlns:a16="http://schemas.microsoft.com/office/drawing/2014/main" id="{828F3662-940A-41FA-89D6-765734AF4650}"/>
              </a:ext>
            </a:extLst>
          </p:cNvPr>
          <p:cNvPicPr>
            <a:picLocks noChangeAspect="1"/>
          </p:cNvPicPr>
          <p:nvPr/>
        </p:nvPicPr>
        <p:blipFill>
          <a:blip r:embed="rId3"/>
          <a:stretch>
            <a:fillRect/>
          </a:stretch>
        </p:blipFill>
        <p:spPr>
          <a:xfrm>
            <a:off x="447261" y="1084866"/>
            <a:ext cx="7600109" cy="5173067"/>
          </a:xfrm>
          <a:prstGeom prst="rect">
            <a:avLst/>
          </a:prstGeom>
        </p:spPr>
      </p:pic>
    </p:spTree>
    <p:extLst>
      <p:ext uri="{BB962C8B-B14F-4D97-AF65-F5344CB8AC3E}">
        <p14:creationId xmlns:p14="http://schemas.microsoft.com/office/powerpoint/2010/main" val="906534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Elenco alloggi candidabili nei Comuni</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8611031" y="1063802"/>
            <a:ext cx="3073642" cy="443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0" indent="-457200" algn="just" defTabSz="914400" rtl="0" eaLnBrk="1" fontAlgn="base" latinLnBrk="0" hangingPunct="1">
              <a:lnSpc>
                <a:spcPct val="100000"/>
              </a:lnSpc>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pic>
        <p:nvPicPr>
          <p:cNvPr id="12" name="Immagine 11">
            <a:extLst>
              <a:ext uri="{FF2B5EF4-FFF2-40B4-BE49-F238E27FC236}">
                <a16:creationId xmlns:a16="http://schemas.microsoft.com/office/drawing/2014/main" id="{3AD126B9-2C55-4242-A961-86235AE38CBD}"/>
              </a:ext>
            </a:extLst>
          </p:cNvPr>
          <p:cNvPicPr>
            <a:picLocks noChangeAspect="1"/>
          </p:cNvPicPr>
          <p:nvPr/>
        </p:nvPicPr>
        <p:blipFill>
          <a:blip r:embed="rId2"/>
          <a:stretch>
            <a:fillRect/>
          </a:stretch>
        </p:blipFill>
        <p:spPr>
          <a:xfrm>
            <a:off x="387628" y="579899"/>
            <a:ext cx="7600109" cy="475007"/>
          </a:xfrm>
          <a:prstGeom prst="rect">
            <a:avLst/>
          </a:prstGeom>
        </p:spPr>
      </p:pic>
      <p:pic>
        <p:nvPicPr>
          <p:cNvPr id="4" name="Immagine 3">
            <a:extLst>
              <a:ext uri="{FF2B5EF4-FFF2-40B4-BE49-F238E27FC236}">
                <a16:creationId xmlns:a16="http://schemas.microsoft.com/office/drawing/2014/main" id="{645592E7-C7CE-44C6-984C-1339ED2A503A}"/>
              </a:ext>
            </a:extLst>
          </p:cNvPr>
          <p:cNvPicPr>
            <a:picLocks noChangeAspect="1"/>
          </p:cNvPicPr>
          <p:nvPr/>
        </p:nvPicPr>
        <p:blipFill>
          <a:blip r:embed="rId3"/>
          <a:stretch>
            <a:fillRect/>
          </a:stretch>
        </p:blipFill>
        <p:spPr>
          <a:xfrm>
            <a:off x="397566" y="1166295"/>
            <a:ext cx="7667797" cy="3876183"/>
          </a:xfrm>
          <a:prstGeom prst="rect">
            <a:avLst/>
          </a:prstGeom>
        </p:spPr>
      </p:pic>
      <p:pic>
        <p:nvPicPr>
          <p:cNvPr id="9" name="Immagine 8">
            <a:extLst>
              <a:ext uri="{FF2B5EF4-FFF2-40B4-BE49-F238E27FC236}">
                <a16:creationId xmlns:a16="http://schemas.microsoft.com/office/drawing/2014/main" id="{0FCCEDCF-BF3E-4A53-8F5A-D9E17C970E8E}"/>
              </a:ext>
            </a:extLst>
          </p:cNvPr>
          <p:cNvPicPr>
            <a:picLocks noChangeAspect="1"/>
          </p:cNvPicPr>
          <p:nvPr/>
        </p:nvPicPr>
        <p:blipFill>
          <a:blip r:embed="rId4"/>
          <a:stretch>
            <a:fillRect/>
          </a:stretch>
        </p:blipFill>
        <p:spPr>
          <a:xfrm>
            <a:off x="465254" y="5025718"/>
            <a:ext cx="7600109" cy="957050"/>
          </a:xfrm>
          <a:prstGeom prst="rect">
            <a:avLst/>
          </a:prstGeom>
        </p:spPr>
      </p:pic>
    </p:spTree>
    <p:extLst>
      <p:ext uri="{BB962C8B-B14F-4D97-AF65-F5344CB8AC3E}">
        <p14:creationId xmlns:p14="http://schemas.microsoft.com/office/powerpoint/2010/main" val="1369098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Elenco alloggi candidabili nei Comuni</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8611031" y="1063802"/>
            <a:ext cx="3073642" cy="443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0" indent="-457200" algn="just" defTabSz="914400" rtl="0" eaLnBrk="1" fontAlgn="base" latinLnBrk="0" hangingPunct="1">
              <a:lnSpc>
                <a:spcPct val="100000"/>
              </a:lnSpc>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pic>
        <p:nvPicPr>
          <p:cNvPr id="12" name="Immagine 11">
            <a:extLst>
              <a:ext uri="{FF2B5EF4-FFF2-40B4-BE49-F238E27FC236}">
                <a16:creationId xmlns:a16="http://schemas.microsoft.com/office/drawing/2014/main" id="{3AD126B9-2C55-4242-A961-86235AE38CBD}"/>
              </a:ext>
            </a:extLst>
          </p:cNvPr>
          <p:cNvPicPr>
            <a:picLocks noChangeAspect="1"/>
          </p:cNvPicPr>
          <p:nvPr/>
        </p:nvPicPr>
        <p:blipFill>
          <a:blip r:embed="rId2"/>
          <a:stretch>
            <a:fillRect/>
          </a:stretch>
        </p:blipFill>
        <p:spPr>
          <a:xfrm>
            <a:off x="387628" y="540143"/>
            <a:ext cx="7600109" cy="475007"/>
          </a:xfrm>
          <a:prstGeom prst="rect">
            <a:avLst/>
          </a:prstGeom>
        </p:spPr>
      </p:pic>
      <p:pic>
        <p:nvPicPr>
          <p:cNvPr id="5" name="Immagine 4">
            <a:extLst>
              <a:ext uri="{FF2B5EF4-FFF2-40B4-BE49-F238E27FC236}">
                <a16:creationId xmlns:a16="http://schemas.microsoft.com/office/drawing/2014/main" id="{16F42540-A0A1-48F7-8198-54BB35E5028E}"/>
              </a:ext>
            </a:extLst>
          </p:cNvPr>
          <p:cNvPicPr>
            <a:picLocks noChangeAspect="1"/>
          </p:cNvPicPr>
          <p:nvPr/>
        </p:nvPicPr>
        <p:blipFill>
          <a:blip r:embed="rId3"/>
          <a:stretch>
            <a:fillRect/>
          </a:stretch>
        </p:blipFill>
        <p:spPr>
          <a:xfrm>
            <a:off x="537653" y="1086534"/>
            <a:ext cx="7239560" cy="5027473"/>
          </a:xfrm>
          <a:prstGeom prst="rect">
            <a:avLst/>
          </a:prstGeom>
        </p:spPr>
      </p:pic>
    </p:spTree>
    <p:extLst>
      <p:ext uri="{BB962C8B-B14F-4D97-AF65-F5344CB8AC3E}">
        <p14:creationId xmlns:p14="http://schemas.microsoft.com/office/powerpoint/2010/main" val="2614322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Elenco alloggi candidabili nei Comuni</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8611031" y="1063802"/>
            <a:ext cx="3073642" cy="443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0" indent="-457200" algn="just" defTabSz="914400" rtl="0" eaLnBrk="1" fontAlgn="base" latinLnBrk="0" hangingPunct="1">
              <a:lnSpc>
                <a:spcPct val="100000"/>
              </a:lnSpc>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pic>
        <p:nvPicPr>
          <p:cNvPr id="12" name="Immagine 11">
            <a:extLst>
              <a:ext uri="{FF2B5EF4-FFF2-40B4-BE49-F238E27FC236}">
                <a16:creationId xmlns:a16="http://schemas.microsoft.com/office/drawing/2014/main" id="{3AD126B9-2C55-4242-A961-86235AE38CBD}"/>
              </a:ext>
            </a:extLst>
          </p:cNvPr>
          <p:cNvPicPr>
            <a:picLocks noChangeAspect="1"/>
          </p:cNvPicPr>
          <p:nvPr/>
        </p:nvPicPr>
        <p:blipFill>
          <a:blip r:embed="rId2"/>
          <a:stretch>
            <a:fillRect/>
          </a:stretch>
        </p:blipFill>
        <p:spPr>
          <a:xfrm>
            <a:off x="387629" y="605849"/>
            <a:ext cx="8020876" cy="501305"/>
          </a:xfrm>
          <a:prstGeom prst="rect">
            <a:avLst/>
          </a:prstGeom>
        </p:spPr>
      </p:pic>
      <p:pic>
        <p:nvPicPr>
          <p:cNvPr id="4" name="Immagine 3">
            <a:extLst>
              <a:ext uri="{FF2B5EF4-FFF2-40B4-BE49-F238E27FC236}">
                <a16:creationId xmlns:a16="http://schemas.microsoft.com/office/drawing/2014/main" id="{738C2996-BE7F-4D79-8102-22C3DDBFBCF1}"/>
              </a:ext>
            </a:extLst>
          </p:cNvPr>
          <p:cNvPicPr>
            <a:picLocks noChangeAspect="1"/>
          </p:cNvPicPr>
          <p:nvPr/>
        </p:nvPicPr>
        <p:blipFill>
          <a:blip r:embed="rId3"/>
          <a:stretch>
            <a:fillRect/>
          </a:stretch>
        </p:blipFill>
        <p:spPr>
          <a:xfrm>
            <a:off x="550086" y="1157892"/>
            <a:ext cx="7578099" cy="5028851"/>
          </a:xfrm>
          <a:prstGeom prst="rect">
            <a:avLst/>
          </a:prstGeom>
        </p:spPr>
      </p:pic>
    </p:spTree>
    <p:extLst>
      <p:ext uri="{BB962C8B-B14F-4D97-AF65-F5344CB8AC3E}">
        <p14:creationId xmlns:p14="http://schemas.microsoft.com/office/powerpoint/2010/main" val="1605189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Elenco alloggi candidabili nei Comuni</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8611031" y="1063802"/>
            <a:ext cx="3073642" cy="443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0" indent="-457200" algn="just" defTabSz="914400" rtl="0" eaLnBrk="1" fontAlgn="base" latinLnBrk="0" hangingPunct="1">
              <a:lnSpc>
                <a:spcPct val="100000"/>
              </a:lnSpc>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pic>
        <p:nvPicPr>
          <p:cNvPr id="12" name="Immagine 11">
            <a:extLst>
              <a:ext uri="{FF2B5EF4-FFF2-40B4-BE49-F238E27FC236}">
                <a16:creationId xmlns:a16="http://schemas.microsoft.com/office/drawing/2014/main" id="{3AD126B9-2C55-4242-A961-86235AE38CBD}"/>
              </a:ext>
            </a:extLst>
          </p:cNvPr>
          <p:cNvPicPr>
            <a:picLocks noChangeAspect="1"/>
          </p:cNvPicPr>
          <p:nvPr/>
        </p:nvPicPr>
        <p:blipFill>
          <a:blip r:embed="rId2"/>
          <a:stretch>
            <a:fillRect/>
          </a:stretch>
        </p:blipFill>
        <p:spPr>
          <a:xfrm>
            <a:off x="387629" y="632304"/>
            <a:ext cx="8418442" cy="526153"/>
          </a:xfrm>
          <a:prstGeom prst="rect">
            <a:avLst/>
          </a:prstGeom>
        </p:spPr>
      </p:pic>
      <p:pic>
        <p:nvPicPr>
          <p:cNvPr id="4" name="Immagine 3">
            <a:extLst>
              <a:ext uri="{FF2B5EF4-FFF2-40B4-BE49-F238E27FC236}">
                <a16:creationId xmlns:a16="http://schemas.microsoft.com/office/drawing/2014/main" id="{469F3AA9-3677-4676-ACE2-7DFE34B14C50}"/>
              </a:ext>
            </a:extLst>
          </p:cNvPr>
          <p:cNvPicPr>
            <a:picLocks noChangeAspect="1"/>
          </p:cNvPicPr>
          <p:nvPr/>
        </p:nvPicPr>
        <p:blipFill>
          <a:blip r:embed="rId3"/>
          <a:stretch>
            <a:fillRect/>
          </a:stretch>
        </p:blipFill>
        <p:spPr>
          <a:xfrm>
            <a:off x="446653" y="1302799"/>
            <a:ext cx="8319660" cy="4643270"/>
          </a:xfrm>
          <a:prstGeom prst="rect">
            <a:avLst/>
          </a:prstGeom>
        </p:spPr>
      </p:pic>
    </p:spTree>
    <p:extLst>
      <p:ext uri="{BB962C8B-B14F-4D97-AF65-F5344CB8AC3E}">
        <p14:creationId xmlns:p14="http://schemas.microsoft.com/office/powerpoint/2010/main" val="2387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Elenco alloggi candidabili nei Comuni</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8611031" y="1063802"/>
            <a:ext cx="3073642" cy="443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0" indent="-457200" algn="just" defTabSz="914400" rtl="0" eaLnBrk="1" fontAlgn="base" latinLnBrk="0" hangingPunct="1">
              <a:lnSpc>
                <a:spcPct val="100000"/>
              </a:lnSpc>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pic>
        <p:nvPicPr>
          <p:cNvPr id="12" name="Immagine 11">
            <a:extLst>
              <a:ext uri="{FF2B5EF4-FFF2-40B4-BE49-F238E27FC236}">
                <a16:creationId xmlns:a16="http://schemas.microsoft.com/office/drawing/2014/main" id="{3AD126B9-2C55-4242-A961-86235AE38CBD}"/>
              </a:ext>
            </a:extLst>
          </p:cNvPr>
          <p:cNvPicPr>
            <a:picLocks noChangeAspect="1"/>
          </p:cNvPicPr>
          <p:nvPr/>
        </p:nvPicPr>
        <p:blipFill>
          <a:blip r:embed="rId2"/>
          <a:stretch>
            <a:fillRect/>
          </a:stretch>
        </p:blipFill>
        <p:spPr>
          <a:xfrm>
            <a:off x="350324" y="747121"/>
            <a:ext cx="8223403" cy="513963"/>
          </a:xfrm>
          <a:prstGeom prst="rect">
            <a:avLst/>
          </a:prstGeom>
        </p:spPr>
      </p:pic>
      <p:pic>
        <p:nvPicPr>
          <p:cNvPr id="4" name="Immagine 3">
            <a:extLst>
              <a:ext uri="{FF2B5EF4-FFF2-40B4-BE49-F238E27FC236}">
                <a16:creationId xmlns:a16="http://schemas.microsoft.com/office/drawing/2014/main" id="{2A00DF21-C654-4112-B812-7306194418C7}"/>
              </a:ext>
            </a:extLst>
          </p:cNvPr>
          <p:cNvPicPr>
            <a:picLocks noChangeAspect="1"/>
          </p:cNvPicPr>
          <p:nvPr/>
        </p:nvPicPr>
        <p:blipFill>
          <a:blip r:embed="rId3"/>
          <a:stretch>
            <a:fillRect/>
          </a:stretch>
        </p:blipFill>
        <p:spPr>
          <a:xfrm>
            <a:off x="210479" y="1356412"/>
            <a:ext cx="8481386" cy="2544416"/>
          </a:xfrm>
          <a:prstGeom prst="rect">
            <a:avLst/>
          </a:prstGeom>
        </p:spPr>
      </p:pic>
    </p:spTree>
    <p:extLst>
      <p:ext uri="{BB962C8B-B14F-4D97-AF65-F5344CB8AC3E}">
        <p14:creationId xmlns:p14="http://schemas.microsoft.com/office/powerpoint/2010/main" val="168173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a:lnSpc>
                <a:spcPct val="100000"/>
              </a:lnSpc>
            </a:pPr>
            <a:r>
              <a:rPr lang="it-IT" sz="2800" b="1" spc="-1" dirty="0">
                <a:solidFill>
                  <a:srgbClr val="BD0000"/>
                </a:solidFill>
                <a:uFill>
                  <a:solidFill>
                    <a:srgbClr val="FFFFFF"/>
                  </a:solidFill>
                </a:uFill>
                <a:latin typeface="Trebuchet MS"/>
                <a:ea typeface="ＭＳ Ｐゴシック"/>
              </a:rPr>
              <a:t>Ordine del giorno: Punto 2.</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265906" y="1813926"/>
            <a:ext cx="8351320" cy="1963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marR="0" lvl="0" indent="-357188" algn="just" defTabSz="914400" rtl="0" eaLnBrk="1" fontAlgn="base" latinLnBrk="0" hangingPunct="1">
              <a:spcBef>
                <a:spcPts val="0"/>
              </a:spcBef>
              <a:spcAft>
                <a:spcPct val="0"/>
              </a:spcAft>
              <a:buClrTx/>
              <a:buSzTx/>
              <a:buNone/>
              <a:tabLst/>
              <a:defRPr/>
            </a:pPr>
            <a:r>
              <a:rPr kumimoji="0" lang="it-IT" altLang="it-IT" sz="2400" b="0" i="0" u="none" strike="noStrike" kern="1200" cap="none" spc="0" normalizeH="0" baseline="0" noProof="0" dirty="0">
                <a:ln>
                  <a:noFill/>
                </a:ln>
                <a:solidFill>
                  <a:prstClr val="black"/>
                </a:solidFill>
                <a:effectLst/>
                <a:uLnTx/>
                <a:uFillTx/>
                <a:latin typeface="Calibri"/>
                <a:ea typeface="+mn-ea"/>
                <a:cs typeface="+mn-cs"/>
              </a:rPr>
              <a:t>2. </a:t>
            </a:r>
            <a:r>
              <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Comunicazioni in merito all’accordo con l’Ordine degli Avvocati di Reggio Emilia e in particolare con l’Organismo di Composizione della Crisi (OCC) da sovraindebitamento.</a:t>
            </a:r>
          </a:p>
          <a:p>
            <a:pPr marL="457200" marR="0" lvl="0" indent="-457200" algn="just" defTabSz="914400" rtl="0" eaLnBrk="1" fontAlgn="base" latinLnBrk="0" hangingPunct="1">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spcBef>
                <a:spcPts val="0"/>
              </a:spcBef>
              <a:spcAft>
                <a:spcPct val="0"/>
              </a:spcAft>
              <a:buClrTx/>
              <a:buSzTx/>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spcBef>
                <a:spcPts val="0"/>
              </a:spcBef>
              <a:spcAft>
                <a:spcPct val="0"/>
              </a:spcAft>
              <a:buClrTx/>
              <a:buSzTx/>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spTree>
    <p:extLst>
      <p:ext uri="{BB962C8B-B14F-4D97-AF65-F5344CB8AC3E}">
        <p14:creationId xmlns:p14="http://schemas.microsoft.com/office/powerpoint/2010/main" val="2784049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a:lnSpc>
                <a:spcPct val="100000"/>
              </a:lnSpc>
            </a:pPr>
            <a:r>
              <a:rPr lang="it-IT" sz="2800" b="1" spc="-1" dirty="0">
                <a:solidFill>
                  <a:srgbClr val="BD0000"/>
                </a:solidFill>
                <a:uFill>
                  <a:solidFill>
                    <a:srgbClr val="FFFFFF"/>
                  </a:solidFill>
                </a:uFill>
                <a:latin typeface="Trebuchet MS"/>
                <a:ea typeface="ＭＳ Ｐゴシック"/>
              </a:rPr>
              <a:t>Ordine del giorno</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250825" y="971497"/>
            <a:ext cx="8441040" cy="491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0" indent="-457200" algn="just" defTabSz="914400" rtl="0" eaLnBrk="1" fontAlgn="base" latinLnBrk="0" hangingPunct="1">
              <a:spcBef>
                <a:spcPts val="0"/>
              </a:spcBef>
              <a:spcAft>
                <a:spcPct val="0"/>
              </a:spcAft>
              <a:buClrTx/>
              <a:buSzTx/>
              <a:buFont typeface="+mj-lt"/>
              <a:buAutoNum type="arabicPeriod"/>
              <a:tabLst/>
              <a:defRPr/>
            </a:pPr>
            <a:r>
              <a:rPr kumimoji="0" lang="it-IT" alt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Approvazione del programma provinciale in attuazione dell’iniziativa della Regione Emilia Romagna “Programma straordinario 2020-2022, recupero e assegnazione alloggi </a:t>
            </a:r>
            <a:r>
              <a:rPr kumimoji="0" lang="it-IT" altLang="it-IT" sz="2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Erp</a:t>
            </a:r>
            <a:r>
              <a:rPr kumimoji="0" lang="it-IT" alt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annualità 2021.</a:t>
            </a:r>
          </a:p>
          <a:p>
            <a:pPr marL="457200" marR="0" lvl="0" indent="-457200" algn="just" defTabSz="914400" rtl="0" eaLnBrk="1" fontAlgn="base" latinLnBrk="0" hangingPunct="1">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0" indent="-457200" algn="just" defTabSz="914400" rtl="0" eaLnBrk="1" fontAlgn="base" latinLnBrk="0" hangingPunct="1">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just" defTabSz="914400" rtl="0" eaLnBrk="1" fontAlgn="base" latinLnBrk="0" hangingPunct="1">
              <a:spcBef>
                <a:spcPts val="0"/>
              </a:spcBef>
              <a:spcAft>
                <a:spcPct val="0"/>
              </a:spcAft>
              <a:buClrTx/>
              <a:buSzTx/>
              <a:buFont typeface="+mj-lt"/>
              <a:buAutoNum type="arabicPeriod"/>
              <a:tabLst/>
              <a:defRPr/>
            </a:pPr>
            <a:r>
              <a:rPr lang="it-IT" altLang="it-IT" sz="2000" dirty="0">
                <a:solidFill>
                  <a:prstClr val="black"/>
                </a:solidFill>
                <a:latin typeface="Arial" panose="020B0604020202020204" pitchFamily="34" charset="0"/>
                <a:cs typeface="Arial" panose="020B0604020202020204" pitchFamily="34" charset="0"/>
              </a:rPr>
              <a:t>Comunicazioni in merito all’accordo con l’Ordine degli Avvocati di Reggio Emilia e in particolare con l’Organismo di Composizione della Crisi (OCC) da sovraindebitamento.</a:t>
            </a:r>
          </a:p>
          <a:p>
            <a:pPr marL="457200" marR="0" lvl="0" indent="-457200" algn="just" defTabSz="914400" rtl="0" eaLnBrk="1" fontAlgn="base" latinLnBrk="0" hangingPunct="1">
              <a:spcBef>
                <a:spcPts val="0"/>
              </a:spcBef>
              <a:spcAft>
                <a:spcPct val="0"/>
              </a:spcAft>
              <a:buClrTx/>
              <a:buSzTx/>
              <a:buFont typeface="+mj-lt"/>
              <a:buAutoNum type="arabicPeriod"/>
              <a:tabLst/>
              <a:defRPr/>
            </a:pPr>
            <a:endParaRPr lang="it-IT" altLang="it-IT" sz="1200" dirty="0">
              <a:solidFill>
                <a:prstClr val="black"/>
              </a:solidFill>
              <a:latin typeface="Arial" panose="020B0604020202020204" pitchFamily="34" charset="0"/>
              <a:cs typeface="Arial" panose="020B0604020202020204" pitchFamily="34" charset="0"/>
            </a:endParaRPr>
          </a:p>
          <a:p>
            <a:pPr marL="457200" marR="0" lvl="0" indent="-457200" algn="just" defTabSz="914400" rtl="0" eaLnBrk="1" fontAlgn="base" latinLnBrk="0" hangingPunct="1">
              <a:spcBef>
                <a:spcPts val="0"/>
              </a:spcBef>
              <a:spcAft>
                <a:spcPct val="0"/>
              </a:spcAft>
              <a:buClrTx/>
              <a:buSzTx/>
              <a:buFont typeface="+mj-lt"/>
              <a:buAutoNum type="arabicPeriod"/>
              <a:tabLst/>
              <a:defRPr/>
            </a:pPr>
            <a:endParaRPr lang="it-IT" altLang="it-IT" sz="1200" dirty="0">
              <a:solidFill>
                <a:prstClr val="black"/>
              </a:solidFill>
              <a:latin typeface="Calibri"/>
            </a:endParaRPr>
          </a:p>
          <a:p>
            <a:pPr marL="457200" marR="0" lvl="0" indent="-457200" algn="just" defTabSz="914400" rtl="0" eaLnBrk="1" fontAlgn="base" latinLnBrk="0" hangingPunct="1">
              <a:spcBef>
                <a:spcPts val="0"/>
              </a:spcBef>
              <a:spcAft>
                <a:spcPct val="0"/>
              </a:spcAft>
              <a:buClrTx/>
              <a:buSzTx/>
              <a:buFont typeface="+mj-lt"/>
              <a:buAutoNum type="arabicPeriod"/>
              <a:tabLst/>
              <a:defRPr/>
            </a:pPr>
            <a:r>
              <a:rPr kumimoji="0" lang="it-IT" alt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Comunicazioni in merito all’attuazione del programma di riqualificazione del patrimonio gestito</a:t>
            </a:r>
            <a:r>
              <a:rPr kumimoji="0" lang="it-IT" altLang="it-IT" sz="2000" b="0" i="0" u="none" strike="noStrike" kern="1200" cap="none" spc="0" normalizeH="0" baseline="0" noProof="0" dirty="0">
                <a:ln>
                  <a:noFill/>
                </a:ln>
                <a:solidFill>
                  <a:prstClr val="black"/>
                </a:solidFill>
                <a:effectLst/>
                <a:uLnTx/>
                <a:uFillTx/>
                <a:latin typeface="Calibri"/>
                <a:ea typeface="+mn-ea"/>
                <a:cs typeface="+mn-cs"/>
              </a:rPr>
              <a:t>.</a:t>
            </a:r>
          </a:p>
          <a:p>
            <a:pPr marL="457200" marR="0" lvl="0" indent="-457200" algn="just" defTabSz="914400" rtl="0" eaLnBrk="1" fontAlgn="base" latinLnBrk="0" hangingPunct="1">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just" defTabSz="914400" rtl="0" eaLnBrk="1" fontAlgn="base" latinLnBrk="0" hangingPunct="1">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just" defTabSz="914400" rtl="0" eaLnBrk="1" fontAlgn="base" latinLnBrk="0" hangingPunct="1">
              <a:spcBef>
                <a:spcPts val="0"/>
              </a:spcBef>
              <a:spcAft>
                <a:spcPct val="0"/>
              </a:spcAft>
              <a:buClrTx/>
              <a:buSzTx/>
              <a:buFont typeface="+mj-lt"/>
              <a:buAutoNum type="arabicPeriod"/>
              <a:tabLst/>
              <a:defRPr/>
            </a:pPr>
            <a:r>
              <a:rPr lang="it-IT" altLang="it-IT" sz="2000" dirty="0">
                <a:solidFill>
                  <a:prstClr val="black"/>
                </a:solidFill>
                <a:latin typeface="Arial" panose="020B0604020202020204" pitchFamily="34" charset="0"/>
                <a:cs typeface="Arial" panose="020B0604020202020204" pitchFamily="34" charset="0"/>
              </a:rPr>
              <a:t>Programma regionale per la concessione di contributi destinati alla rinegoziazione dei contratti di locazione, delibera di Giunta regionale n. 1275 del 02.08.2021.</a:t>
            </a:r>
            <a:endParaRPr kumimoji="0" lang="it-IT" alt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rtl="0" eaLnBrk="1" fontAlgn="base" latinLnBrk="0" hangingPunct="1">
              <a:spcBef>
                <a:spcPts val="0"/>
              </a:spcBef>
              <a:spcAft>
                <a:spcPct val="0"/>
              </a:spcAft>
              <a:buClrTx/>
              <a:buSzTx/>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spcBef>
                <a:spcPts val="0"/>
              </a:spcBef>
              <a:spcAft>
                <a:spcPct val="0"/>
              </a:spcAft>
              <a:buClrTx/>
              <a:buSzTx/>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spTree>
    <p:extLst>
      <p:ext uri="{BB962C8B-B14F-4D97-AF65-F5344CB8AC3E}">
        <p14:creationId xmlns:p14="http://schemas.microsoft.com/office/powerpoint/2010/main" val="2661566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Ordine del giorno: Punto 2.</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358733" y="592193"/>
            <a:ext cx="8019953" cy="373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r>
              <a:rPr kumimoji="0" lang="it-IT" alt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Acer e l’Ordine degli Avvocati di Reggio Emilia hanno sottoscritto una convenzione finalizzata ad </a:t>
            </a:r>
            <a:r>
              <a:rPr kumimoji="0" lang="it-IT" altLang="it-IT"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affiancare gratuitamente gli utenti indebitati dell’Azienda Casa</a:t>
            </a:r>
            <a:r>
              <a:rPr kumimoji="0" lang="it-IT" alt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fornire loro informazioni e supporto per intraprendere il percorso regolato dalla Legge 3/2012 per la soluzione dello stato di crisi economica causato da sovraindebitamento.</a:t>
            </a:r>
            <a:endParaRPr kumimoji="0" lang="it-IT" altLang="it-IT"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r>
              <a:rPr kumimoji="0" lang="it-IT" altLang="it-IT"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La convenzione avrà durata di mesi 12 rinnovabili </a:t>
            </a:r>
            <a:r>
              <a:rPr kumimoji="0" lang="it-IT" alt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 potrà essere modificata sulla base dei risultati ottenuti nel primo anno di operatività.</a:t>
            </a: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r>
              <a:rPr kumimoji="0" lang="it-IT" alt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Gli avvocati specialisti nella gestione degli stati di crisi – </a:t>
            </a:r>
            <a:r>
              <a:rPr kumimoji="0" lang="it-IT" altLang="it-IT"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Gestori</a:t>
            </a:r>
            <a:r>
              <a:rPr kumimoji="0" lang="it-IT" alt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 aiuteranno gratuitamente i </a:t>
            </a:r>
            <a:r>
              <a:rPr kumimoji="0" lang="it-IT" altLang="it-IT" sz="2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sovraindebitati</a:t>
            </a:r>
            <a:r>
              <a:rPr kumimoji="0" lang="it-IT" alt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 formulare una proposta di soluzione della crisi, al fine di ottenere un provvedimento del Tribunale che formalizzi, previa verifica delle condizioni di legge, un piano o un accordo per la ristrutturazione dei debiti e l’eventuale esdebitazione e che dichiari la obbligatorietà della soluzione proposta nei confronti di tutti i creditori coinvolti nella procedura, anche se non completamente soddisfatti.</a:t>
            </a: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spTree>
    <p:extLst>
      <p:ext uri="{BB962C8B-B14F-4D97-AF65-F5344CB8AC3E}">
        <p14:creationId xmlns:p14="http://schemas.microsoft.com/office/powerpoint/2010/main" val="1383750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a:lnSpc>
                <a:spcPct val="100000"/>
              </a:lnSpc>
            </a:pPr>
            <a:r>
              <a:rPr lang="it-IT" sz="2800" b="1" spc="-1" dirty="0">
                <a:solidFill>
                  <a:srgbClr val="BD0000"/>
                </a:solidFill>
                <a:uFill>
                  <a:solidFill>
                    <a:srgbClr val="FFFFFF"/>
                  </a:solidFill>
                </a:uFill>
                <a:latin typeface="Trebuchet MS"/>
                <a:ea typeface="ＭＳ Ｐゴシック"/>
              </a:rPr>
              <a:t>Ordine del giorno: Punto 3.</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359020" y="1853683"/>
            <a:ext cx="8332845" cy="1963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47675" marR="0" lvl="0" indent="-447675" algn="just" defTabSz="914400" rtl="0" eaLnBrk="1" fontAlgn="base" latinLnBrk="0" hangingPunct="1">
              <a:spcBef>
                <a:spcPts val="0"/>
              </a:spcBef>
              <a:spcAft>
                <a:spcPct val="0"/>
              </a:spcAft>
              <a:buClrTx/>
              <a:buSzTx/>
              <a:buNone/>
              <a:tabLst/>
              <a:defRPr/>
            </a:pPr>
            <a:r>
              <a:rPr lang="it-IT" altLang="it-IT" sz="2200" dirty="0">
                <a:solidFill>
                  <a:prstClr val="black"/>
                </a:solidFill>
                <a:latin typeface="Arial" panose="020B0604020202020204" pitchFamily="34" charset="0"/>
                <a:cs typeface="Arial" panose="020B0604020202020204" pitchFamily="34" charset="0"/>
              </a:rPr>
              <a:t>3</a:t>
            </a:r>
            <a:r>
              <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Comunicazioni in merito all’attuazione del programma di riqualificazione del patrimonio gestito.</a:t>
            </a:r>
          </a:p>
          <a:p>
            <a:pPr marL="457200" marR="0" lvl="0" indent="-457200" algn="just" defTabSz="914400" rtl="0" eaLnBrk="1" fontAlgn="base" latinLnBrk="0" hangingPunct="1">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spcBef>
                <a:spcPts val="0"/>
              </a:spcBef>
              <a:spcAft>
                <a:spcPct val="0"/>
              </a:spcAft>
              <a:buClrTx/>
              <a:buSzTx/>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spcBef>
                <a:spcPts val="0"/>
              </a:spcBef>
              <a:spcAft>
                <a:spcPct val="0"/>
              </a:spcAft>
              <a:buClrTx/>
              <a:buSzTx/>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spTree>
    <p:extLst>
      <p:ext uri="{BB962C8B-B14F-4D97-AF65-F5344CB8AC3E}">
        <p14:creationId xmlns:p14="http://schemas.microsoft.com/office/powerpoint/2010/main" val="3444048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8174676"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a:lnSpc>
                <a:spcPct val="100000"/>
              </a:lnSpc>
            </a:pPr>
            <a:r>
              <a:rPr lang="it-IT" sz="2800" b="1" spc="-1" dirty="0">
                <a:solidFill>
                  <a:srgbClr val="BD0000"/>
                </a:solidFill>
                <a:uFill>
                  <a:solidFill>
                    <a:srgbClr val="FFFFFF"/>
                  </a:solidFill>
                </a:uFill>
                <a:latin typeface="Trebuchet MS"/>
                <a:ea typeface="ＭＳ Ｐゴシック"/>
              </a:rPr>
              <a:t>Programma di riqualificazione: stato di fatto</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484662" y="883856"/>
            <a:ext cx="8174676" cy="5045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spcBef>
                <a:spcPts val="0"/>
              </a:spcBef>
              <a:spcAft>
                <a:spcPct val="0"/>
              </a:spcAft>
              <a:buClrTx/>
              <a:buSzTx/>
              <a:buNone/>
              <a:tabLst/>
              <a:defRPr/>
            </a:pPr>
            <a:r>
              <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Acer nel 2021 ha raccolto l’interesse o l’adesione, da parte delle ditte iscritte nell’elenco istituito dall’Azienda, a partecipare alle gare di riqualificazione energetica dei fabbricati ex 110%, con modalità di sconto in fattura.</a:t>
            </a:r>
          </a:p>
          <a:p>
            <a:pPr marL="447675" marR="0" lvl="0" indent="-447675" algn="just" defTabSz="914400" rtl="0" eaLnBrk="1" fontAlgn="base" latinLnBrk="0" hangingPunct="1">
              <a:spcBef>
                <a:spcPts val="0"/>
              </a:spcBef>
              <a:spcAft>
                <a:spcPct val="0"/>
              </a:spcAft>
              <a:buClrTx/>
              <a:buSzTx/>
              <a:buNone/>
              <a:tabLst/>
              <a:defRPr/>
            </a:pPr>
            <a:endPar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rtl="0" eaLnBrk="1" fontAlgn="base" latinLnBrk="0" hangingPunct="1">
              <a:spcBef>
                <a:spcPts val="0"/>
              </a:spcBef>
              <a:spcAft>
                <a:spcPct val="0"/>
              </a:spcAft>
              <a:buClrTx/>
              <a:buSzTx/>
              <a:buNone/>
              <a:tabLst/>
              <a:defRPr/>
            </a:pPr>
            <a:r>
              <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La prima gara indetta per la riqualificazione di un fabbricato (Correggio) è andata deserta. Nessuna delle ditte interessate ha presentato </a:t>
            </a:r>
            <a:r>
              <a:rPr lang="it-IT" altLang="it-IT" sz="2200" dirty="0">
                <a:solidFill>
                  <a:prstClr val="black"/>
                </a:solidFill>
                <a:latin typeface="Arial" panose="020B0604020202020204" pitchFamily="34" charset="0"/>
                <a:cs typeface="Arial" panose="020B0604020202020204" pitchFamily="34" charset="0"/>
              </a:rPr>
              <a:t>un’</a:t>
            </a:r>
            <a:r>
              <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offerta.</a:t>
            </a:r>
          </a:p>
          <a:p>
            <a:pPr marL="0" marR="0" lvl="0" indent="0" algn="just" defTabSz="914400" rtl="0" eaLnBrk="1" fontAlgn="base" latinLnBrk="0" hangingPunct="1">
              <a:spcBef>
                <a:spcPts val="0"/>
              </a:spcBef>
              <a:spcAft>
                <a:spcPct val="0"/>
              </a:spcAft>
              <a:buClrTx/>
              <a:buSzTx/>
              <a:buNone/>
              <a:tabLst/>
              <a:defRPr/>
            </a:pPr>
            <a:endPar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rtl="0" eaLnBrk="1" fontAlgn="base" latinLnBrk="0" hangingPunct="1">
              <a:spcBef>
                <a:spcPts val="0"/>
              </a:spcBef>
              <a:spcAft>
                <a:spcPct val="0"/>
              </a:spcAft>
              <a:buClrTx/>
              <a:buSzTx/>
              <a:buNone/>
              <a:tabLst/>
              <a:defRPr/>
            </a:pPr>
            <a:r>
              <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Motivi congiunturali: </a:t>
            </a:r>
            <a:r>
              <a:rPr lang="it-IT" altLang="it-IT" sz="2200" dirty="0">
                <a:solidFill>
                  <a:prstClr val="black"/>
                </a:solidFill>
                <a:latin typeface="Arial" panose="020B0604020202020204" pitchFamily="34" charset="0"/>
                <a:cs typeface="Arial" panose="020B0604020202020204" pitchFamily="34" charset="0"/>
              </a:rPr>
              <a:t>all’</a:t>
            </a:r>
            <a:r>
              <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incertezza normativa chiarita a fine 2020, è seguito un aumento spropositato delle materie prime, forte instabilità dei prezzi e difficoltà nel reperimento dei materiali.</a:t>
            </a:r>
          </a:p>
          <a:p>
            <a:pPr marL="447675" marR="0" lvl="0" indent="-447675" algn="just" defTabSz="914400" rtl="0" eaLnBrk="1" fontAlgn="base" latinLnBrk="0" hangingPunct="1">
              <a:spcBef>
                <a:spcPts val="0"/>
              </a:spcBef>
              <a:spcAft>
                <a:spcPct val="0"/>
              </a:spcAft>
              <a:buClrTx/>
              <a:buSzTx/>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spTree>
    <p:extLst>
      <p:ext uri="{BB962C8B-B14F-4D97-AF65-F5344CB8AC3E}">
        <p14:creationId xmlns:p14="http://schemas.microsoft.com/office/powerpoint/2010/main" val="3301035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8174676"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a:lnSpc>
                <a:spcPct val="100000"/>
              </a:lnSpc>
            </a:pPr>
            <a:r>
              <a:rPr lang="it-IT" sz="2800" b="1" spc="-1" dirty="0">
                <a:solidFill>
                  <a:srgbClr val="BD0000"/>
                </a:solidFill>
                <a:uFill>
                  <a:solidFill>
                    <a:srgbClr val="FFFFFF"/>
                  </a:solidFill>
                </a:uFill>
                <a:latin typeface="Trebuchet MS"/>
                <a:ea typeface="ＭＳ Ｐゴシック"/>
              </a:rPr>
              <a:t>Programma di riqualificazione: stato di fatto</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484662" y="883856"/>
            <a:ext cx="8174676" cy="5045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spcBef>
                <a:spcPts val="0"/>
              </a:spcBef>
              <a:spcAft>
                <a:spcPct val="0"/>
              </a:spcAft>
              <a:buClrTx/>
              <a:buSzTx/>
              <a:buNone/>
              <a:tabLst/>
              <a:defRPr/>
            </a:pPr>
            <a:r>
              <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ACER STA LAVORANDO AL PPP (partenariato pubblico-privato) e sta valutando la possibilità di lavorare con società Multiutility</a:t>
            </a:r>
            <a:r>
              <a:rPr lang="it-IT" altLang="it-IT" sz="2200" dirty="0">
                <a:solidFill>
                  <a:prstClr val="black"/>
                </a:solidFill>
                <a:latin typeface="Arial" panose="020B0604020202020204" pitchFamily="34" charset="0"/>
                <a:cs typeface="Arial" panose="020B0604020202020204" pitchFamily="34" charset="0"/>
              </a:rPr>
              <a:t>.</a:t>
            </a:r>
          </a:p>
          <a:p>
            <a:pPr marL="0" marR="0" lvl="0" indent="0" algn="just" defTabSz="914400" rtl="0" eaLnBrk="1" fontAlgn="base" latinLnBrk="0" hangingPunct="1">
              <a:spcBef>
                <a:spcPts val="0"/>
              </a:spcBef>
              <a:spcAft>
                <a:spcPct val="0"/>
              </a:spcAft>
              <a:buClrTx/>
              <a:buSzTx/>
              <a:buNone/>
              <a:tabLst/>
              <a:defRPr/>
            </a:pPr>
            <a:endParaRPr lang="it-IT" altLang="it-IT" sz="2200" dirty="0">
              <a:solidFill>
                <a:prstClr val="black"/>
              </a:solidFill>
              <a:latin typeface="Arial" panose="020B0604020202020204" pitchFamily="34" charset="0"/>
              <a:cs typeface="Arial" panose="020B0604020202020204" pitchFamily="34" charset="0"/>
            </a:endParaRPr>
          </a:p>
          <a:p>
            <a:pPr marL="0" marR="0" lvl="0" indent="0" algn="ctr" defTabSz="914400" rtl="0" eaLnBrk="1" fontAlgn="base" latinLnBrk="0" hangingPunct="1">
              <a:spcBef>
                <a:spcPts val="0"/>
              </a:spcBef>
              <a:spcAft>
                <a:spcPct val="0"/>
              </a:spcAft>
              <a:buClrTx/>
              <a:buSzTx/>
              <a:buNone/>
              <a:tabLst/>
              <a:defRPr/>
            </a:pPr>
            <a:r>
              <a:rPr kumimoji="0" lang="it-IT" altLang="it-IT"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Cosa richiede questa fase? </a:t>
            </a:r>
          </a:p>
          <a:p>
            <a:pPr marL="0" marR="0" lvl="0" indent="0" algn="just" defTabSz="914400" rtl="0" eaLnBrk="1" fontAlgn="base" latinLnBrk="0" hangingPunct="1">
              <a:spcBef>
                <a:spcPts val="0"/>
              </a:spcBef>
              <a:spcAft>
                <a:spcPct val="0"/>
              </a:spcAft>
              <a:buClrTx/>
              <a:buSzTx/>
              <a:buNone/>
              <a:tabLst/>
              <a:defRPr/>
            </a:pPr>
            <a:endPar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rtl="0" eaLnBrk="1" fontAlgn="base" latinLnBrk="0" hangingPunct="1">
              <a:spcBef>
                <a:spcPts val="0"/>
              </a:spcBef>
              <a:spcAft>
                <a:spcPct val="0"/>
              </a:spcAft>
              <a:buClrTx/>
              <a:buSzTx/>
              <a:buNone/>
              <a:tabLst/>
              <a:defRPr/>
            </a:pPr>
            <a:r>
              <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Preparazione di DOCUMENTAZIONE ADEGUATA per verificare la fattibilità degli interventi.</a:t>
            </a:r>
          </a:p>
          <a:p>
            <a:pPr marL="0" marR="0" lvl="0" indent="0" algn="just" defTabSz="914400" rtl="0" eaLnBrk="1" fontAlgn="base" latinLnBrk="0" hangingPunct="1">
              <a:spcBef>
                <a:spcPts val="0"/>
              </a:spcBef>
              <a:spcAft>
                <a:spcPct val="0"/>
              </a:spcAft>
              <a:buClrTx/>
              <a:buSzTx/>
              <a:buNone/>
              <a:tabLst/>
              <a:defRPr/>
            </a:pPr>
            <a:endPar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rtl="0" eaLnBrk="1" fontAlgn="base" latinLnBrk="0" hangingPunct="1">
              <a:spcBef>
                <a:spcPts val="0"/>
              </a:spcBef>
              <a:spcAft>
                <a:spcPct val="0"/>
              </a:spcAft>
              <a:buClrTx/>
              <a:buSzTx/>
              <a:buNone/>
              <a:tabLst/>
              <a:defRPr/>
            </a:pPr>
            <a:r>
              <a:rPr lang="it-IT" altLang="it-IT" sz="2200" dirty="0">
                <a:solidFill>
                  <a:prstClr val="black"/>
                </a:solidFill>
                <a:latin typeface="Arial" panose="020B0604020202020204" pitchFamily="34" charset="0"/>
                <a:cs typeface="Arial" panose="020B0604020202020204" pitchFamily="34" charset="0"/>
              </a:rPr>
              <a:t>Per o</a:t>
            </a:r>
            <a:r>
              <a:rPr kumimoji="0" lang="it-IT" altLang="it-IT" sz="22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gnuno</a:t>
            </a:r>
            <a:r>
              <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degli interventi segnalati Acer ha preparato una IPOTESI DI COSTO: quanto finanziamento ottenibile con il 110% e quanto dovrà essere la quota aggiuntiva per ogni singolo Comune.</a:t>
            </a:r>
          </a:p>
          <a:p>
            <a:pPr marL="447675" marR="0" lvl="0" indent="-447675" algn="just" defTabSz="914400" rtl="0" eaLnBrk="1" fontAlgn="base" latinLnBrk="0" hangingPunct="1">
              <a:spcBef>
                <a:spcPts val="0"/>
              </a:spcBef>
              <a:spcAft>
                <a:spcPct val="0"/>
              </a:spcAft>
              <a:buClrTx/>
              <a:buSzTx/>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spTree>
    <p:extLst>
      <p:ext uri="{BB962C8B-B14F-4D97-AF65-F5344CB8AC3E}">
        <p14:creationId xmlns:p14="http://schemas.microsoft.com/office/powerpoint/2010/main" val="1147647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Elenco fabbricati ERP candidabili al  110% </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5804452" y="829951"/>
            <a:ext cx="3073642" cy="443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0" indent="-457200" algn="just" defTabSz="914400" rtl="0" eaLnBrk="1" fontAlgn="base" latinLnBrk="0" hangingPunct="1">
              <a:lnSpc>
                <a:spcPct val="100000"/>
              </a:lnSpc>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pic>
        <p:nvPicPr>
          <p:cNvPr id="4" name="Immagine 3">
            <a:extLst>
              <a:ext uri="{FF2B5EF4-FFF2-40B4-BE49-F238E27FC236}">
                <a16:creationId xmlns:a16="http://schemas.microsoft.com/office/drawing/2014/main" id="{01F71D65-4222-43D0-9BF6-6C1369F843F6}"/>
              </a:ext>
            </a:extLst>
          </p:cNvPr>
          <p:cNvPicPr>
            <a:picLocks noChangeAspect="1"/>
          </p:cNvPicPr>
          <p:nvPr/>
        </p:nvPicPr>
        <p:blipFill>
          <a:blip r:embed="rId2"/>
          <a:stretch>
            <a:fillRect/>
          </a:stretch>
        </p:blipFill>
        <p:spPr>
          <a:xfrm>
            <a:off x="576470" y="579737"/>
            <a:ext cx="4898840" cy="5688322"/>
          </a:xfrm>
          <a:prstGeom prst="rect">
            <a:avLst/>
          </a:prstGeom>
        </p:spPr>
      </p:pic>
    </p:spTree>
    <p:extLst>
      <p:ext uri="{BB962C8B-B14F-4D97-AF65-F5344CB8AC3E}">
        <p14:creationId xmlns:p14="http://schemas.microsoft.com/office/powerpoint/2010/main" val="18440911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8174676"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a:lnSpc>
                <a:spcPct val="100000"/>
              </a:lnSpc>
            </a:pPr>
            <a:r>
              <a:rPr lang="it-IT" sz="2800" b="1" spc="-1" dirty="0">
                <a:solidFill>
                  <a:srgbClr val="BD0000"/>
                </a:solidFill>
                <a:uFill>
                  <a:solidFill>
                    <a:srgbClr val="FFFFFF"/>
                  </a:solidFill>
                </a:uFill>
                <a:latin typeface="Trebuchet MS"/>
                <a:ea typeface="ＭＳ Ｐゴシック"/>
              </a:rPr>
              <a:t>Criteri di carattere generale</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484662" y="1080611"/>
            <a:ext cx="8174676" cy="3131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spcBef>
                <a:spcPts val="0"/>
              </a:spcBef>
              <a:spcAft>
                <a:spcPct val="0"/>
              </a:spcAft>
              <a:buClrTx/>
              <a:buSzTx/>
              <a:buNone/>
              <a:tabLst/>
              <a:defRPr/>
            </a:pPr>
            <a:r>
              <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Quali sono i principi base progettuali con i soggetti disponibili a presentare una proposta di PPP?</a:t>
            </a:r>
          </a:p>
          <a:p>
            <a:pPr marL="0" marR="0" lvl="0" indent="0" algn="just" defTabSz="914400" rtl="0" eaLnBrk="1" fontAlgn="base" latinLnBrk="0" hangingPunct="1">
              <a:spcBef>
                <a:spcPts val="0"/>
              </a:spcBef>
              <a:spcAft>
                <a:spcPct val="0"/>
              </a:spcAft>
              <a:buClrTx/>
              <a:buSzTx/>
              <a:buNone/>
              <a:tabLst/>
              <a:defRPr/>
            </a:pPr>
            <a:endPar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rtl="0" eaLnBrk="1" fontAlgn="base" latinLnBrk="0" hangingPunct="1">
              <a:spcBef>
                <a:spcPts val="0"/>
              </a:spcBef>
              <a:spcAft>
                <a:spcPct val="0"/>
              </a:spcAft>
              <a:buClrTx/>
              <a:buSzTx/>
              <a:buNone/>
              <a:tabLst/>
              <a:defRPr/>
            </a:pPr>
            <a:r>
              <a:rPr kumimoji="0" lang="it-IT" altLang="it-IT"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Interventi trainanti e trainanti</a:t>
            </a:r>
          </a:p>
          <a:p>
            <a:pPr marL="0" marR="0" lvl="0" indent="0" algn="just" defTabSz="914400" rtl="0" eaLnBrk="1" fontAlgn="base" latinLnBrk="0" hangingPunct="1">
              <a:spcBef>
                <a:spcPts val="0"/>
              </a:spcBef>
              <a:spcAft>
                <a:spcPct val="0"/>
              </a:spcAft>
              <a:buClrTx/>
              <a:buSzTx/>
              <a:buNone/>
              <a:tabLst/>
              <a:defRPr/>
            </a:pPr>
            <a:r>
              <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Cappotto, centrale termica, termoregolazione e contabilizzazione individuale (sia per la parte relativa al riscaldamento che per l’acqua fredda), serramenti, manutenzioni straordinarie.</a:t>
            </a:r>
          </a:p>
          <a:p>
            <a:pPr marL="447675" marR="0" lvl="0" indent="-447675" algn="just" defTabSz="914400" rtl="0" eaLnBrk="1" fontAlgn="base" latinLnBrk="0" hangingPunct="1">
              <a:spcBef>
                <a:spcPts val="0"/>
              </a:spcBef>
              <a:spcAft>
                <a:spcPct val="0"/>
              </a:spcAft>
              <a:buClrTx/>
              <a:buSzTx/>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spTree>
    <p:extLst>
      <p:ext uri="{BB962C8B-B14F-4D97-AF65-F5344CB8AC3E}">
        <p14:creationId xmlns:p14="http://schemas.microsoft.com/office/powerpoint/2010/main" val="379683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8174676"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a:lnSpc>
                <a:spcPct val="100000"/>
              </a:lnSpc>
            </a:pPr>
            <a:r>
              <a:rPr lang="it-IT" sz="2800" b="1" spc="-1" dirty="0">
                <a:solidFill>
                  <a:srgbClr val="BD0000"/>
                </a:solidFill>
                <a:uFill>
                  <a:solidFill>
                    <a:srgbClr val="FFFFFF"/>
                  </a:solidFill>
                </a:uFill>
                <a:latin typeface="Trebuchet MS"/>
                <a:ea typeface="ＭＳ Ｐゴシック"/>
              </a:rPr>
              <a:t>Programma di riqualificazione: stato di fatto</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484662" y="995836"/>
            <a:ext cx="8174676" cy="5045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spcBef>
                <a:spcPts val="0"/>
              </a:spcBef>
              <a:spcAft>
                <a:spcPct val="0"/>
              </a:spcAft>
              <a:buClrTx/>
              <a:buSzTx/>
              <a:buNone/>
              <a:tabLst/>
              <a:defRPr/>
            </a:pPr>
            <a:r>
              <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Quali Comuni sono disponibili a investire per proseguire con il programma di riqualificazione finanziato con il 110%?</a:t>
            </a:r>
          </a:p>
          <a:p>
            <a:pPr marL="0" marR="0" lvl="0" indent="0" algn="just" defTabSz="914400" rtl="0" eaLnBrk="1" fontAlgn="base" latinLnBrk="0" hangingPunct="1">
              <a:spcBef>
                <a:spcPts val="0"/>
              </a:spcBef>
              <a:spcAft>
                <a:spcPct val="0"/>
              </a:spcAft>
              <a:buClrTx/>
              <a:buSzTx/>
              <a:buNone/>
              <a:tabLst/>
              <a:defRPr/>
            </a:pPr>
            <a:endPar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rtl="0" eaLnBrk="1" fontAlgn="base" latinLnBrk="0" hangingPunct="1">
              <a:spcBef>
                <a:spcPts val="0"/>
              </a:spcBef>
              <a:spcAft>
                <a:spcPct val="0"/>
              </a:spcAft>
              <a:buClrTx/>
              <a:buSzTx/>
              <a:buNone/>
              <a:tabLst/>
              <a:defRPr/>
            </a:pPr>
            <a:r>
              <a:rPr lang="it-IT" altLang="it-IT" sz="2200" dirty="0">
                <a:solidFill>
                  <a:prstClr val="black"/>
                </a:solidFill>
                <a:latin typeface="Arial" panose="020B0604020202020204" pitchFamily="34" charset="0"/>
                <a:cs typeface="Arial" panose="020B0604020202020204" pitchFamily="34" charset="0"/>
              </a:rPr>
              <a:t>Q</a:t>
            </a:r>
            <a:r>
              <a:rPr kumimoji="0" lang="it-IT" altLang="it-IT" sz="22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ualora</a:t>
            </a:r>
            <a:r>
              <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si prosegua nel partenariato pubblico-privato, si chiede ai Comuni la disponibilità di investire la parte di co-finanziamento (o una quota in denaro subito o un canone annuale).</a:t>
            </a:r>
          </a:p>
          <a:p>
            <a:pPr marL="0" marR="0" lvl="0" indent="0" algn="just" defTabSz="914400" rtl="0" eaLnBrk="1" fontAlgn="base" latinLnBrk="0" hangingPunct="1">
              <a:spcBef>
                <a:spcPts val="0"/>
              </a:spcBef>
              <a:spcAft>
                <a:spcPct val="0"/>
              </a:spcAft>
              <a:buClrTx/>
              <a:buSzTx/>
              <a:buNone/>
              <a:tabLst/>
              <a:defRPr/>
            </a:pPr>
            <a:endParaRPr lang="it-IT" altLang="it-IT" sz="2200" dirty="0">
              <a:solidFill>
                <a:prstClr val="black"/>
              </a:solidFill>
              <a:latin typeface="Arial" panose="020B0604020202020204" pitchFamily="34" charset="0"/>
              <a:cs typeface="Arial" panose="020B0604020202020204" pitchFamily="34" charset="0"/>
            </a:endParaRPr>
          </a:p>
          <a:p>
            <a:pPr marL="0" indent="0" algn="just" defTabSz="914400" eaLnBrk="1" hangingPunct="1">
              <a:spcBef>
                <a:spcPts val="0"/>
              </a:spcBef>
              <a:buNone/>
              <a:defRPr/>
            </a:pPr>
            <a:r>
              <a:rPr lang="it-IT" altLang="it-IT" sz="2200" dirty="0">
                <a:solidFill>
                  <a:prstClr val="black"/>
                </a:solidFill>
                <a:latin typeface="Arial" panose="020B0604020202020204" pitchFamily="34" charset="0"/>
                <a:cs typeface="Arial" panose="020B0604020202020204" pitchFamily="34" charset="0"/>
              </a:rPr>
              <a:t>Al fine di rispettare le scadenze imposte, si richiede ai Comuni interessati di inviare ad Acer </a:t>
            </a:r>
            <a:r>
              <a:rPr lang="it-IT" altLang="it-IT" sz="2200" b="1" dirty="0">
                <a:solidFill>
                  <a:prstClr val="black"/>
                </a:solidFill>
                <a:latin typeface="Arial" panose="020B0604020202020204" pitchFamily="34" charset="0"/>
                <a:cs typeface="Arial" panose="020B0604020202020204" pitchFamily="34" charset="0"/>
              </a:rPr>
              <a:t>CONFERMA SCRITTA entro</a:t>
            </a:r>
            <a:r>
              <a:rPr kumimoji="0" lang="it-IT" altLang="it-IT"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VENERDI’ 8 OTTOBRE.</a:t>
            </a:r>
          </a:p>
          <a:p>
            <a:pPr marL="0" marR="0" lvl="0" indent="0" algn="just" defTabSz="914400" rtl="0" eaLnBrk="1" fontAlgn="base" latinLnBrk="0" hangingPunct="1">
              <a:spcBef>
                <a:spcPts val="0"/>
              </a:spcBef>
              <a:spcAft>
                <a:spcPct val="0"/>
              </a:spcAft>
              <a:buClrTx/>
              <a:buSzTx/>
              <a:buNone/>
              <a:tabLst/>
              <a:defRPr/>
            </a:pPr>
            <a:endPar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47675" marR="0" lvl="0" indent="-447675" algn="just" defTabSz="914400" rtl="0" eaLnBrk="1" fontAlgn="base" latinLnBrk="0" hangingPunct="1">
              <a:spcBef>
                <a:spcPts val="0"/>
              </a:spcBef>
              <a:spcAft>
                <a:spcPct val="0"/>
              </a:spcAft>
              <a:buClrTx/>
              <a:buSzTx/>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spTree>
    <p:extLst>
      <p:ext uri="{BB962C8B-B14F-4D97-AF65-F5344CB8AC3E}">
        <p14:creationId xmlns:p14="http://schemas.microsoft.com/office/powerpoint/2010/main" val="9932380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8691865" cy="956288"/>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Riqualificazioni 90% - 110% deliberati dai </a:t>
            </a:r>
          </a:p>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nei condomini misti in corso nei Comuni</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425868" y="4958641"/>
            <a:ext cx="8096648" cy="62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0" indent="-457200" algn="just" defTabSz="914400" rtl="0" eaLnBrk="1" fontAlgn="base" latinLnBrk="0" hangingPunct="1">
              <a:lnSpc>
                <a:spcPct val="100000"/>
              </a:lnSpc>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pic>
        <p:nvPicPr>
          <p:cNvPr id="5" name="Immagine 4">
            <a:extLst>
              <a:ext uri="{FF2B5EF4-FFF2-40B4-BE49-F238E27FC236}">
                <a16:creationId xmlns:a16="http://schemas.microsoft.com/office/drawing/2014/main" id="{8181FDB6-FC7D-4FA6-803A-D241C5060939}"/>
              </a:ext>
            </a:extLst>
          </p:cNvPr>
          <p:cNvPicPr>
            <a:picLocks noChangeAspect="1"/>
          </p:cNvPicPr>
          <p:nvPr/>
        </p:nvPicPr>
        <p:blipFill>
          <a:blip r:embed="rId2"/>
          <a:stretch>
            <a:fillRect/>
          </a:stretch>
        </p:blipFill>
        <p:spPr>
          <a:xfrm>
            <a:off x="452135" y="1285162"/>
            <a:ext cx="8265997" cy="3889198"/>
          </a:xfrm>
          <a:prstGeom prst="rect">
            <a:avLst/>
          </a:prstGeom>
        </p:spPr>
      </p:pic>
    </p:spTree>
    <p:extLst>
      <p:ext uri="{BB962C8B-B14F-4D97-AF65-F5344CB8AC3E}">
        <p14:creationId xmlns:p14="http://schemas.microsoft.com/office/powerpoint/2010/main" val="1499217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8691865" cy="956288"/>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Riqualificazioni 90% - 110% studi di fattibilità</a:t>
            </a:r>
          </a:p>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nei condomini misti in diversi Comuni</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425868" y="4958641"/>
            <a:ext cx="8096648" cy="62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0" indent="-457200" algn="just" defTabSz="914400" rtl="0" eaLnBrk="1" fontAlgn="base" latinLnBrk="0" hangingPunct="1">
              <a:lnSpc>
                <a:spcPct val="100000"/>
              </a:lnSpc>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pic>
        <p:nvPicPr>
          <p:cNvPr id="4" name="Immagine 3">
            <a:extLst>
              <a:ext uri="{FF2B5EF4-FFF2-40B4-BE49-F238E27FC236}">
                <a16:creationId xmlns:a16="http://schemas.microsoft.com/office/drawing/2014/main" id="{195B2243-8FA9-461A-AEDD-FF3A0CB601C3}"/>
              </a:ext>
            </a:extLst>
          </p:cNvPr>
          <p:cNvPicPr>
            <a:picLocks noChangeAspect="1"/>
          </p:cNvPicPr>
          <p:nvPr/>
        </p:nvPicPr>
        <p:blipFill>
          <a:blip r:embed="rId2"/>
          <a:stretch>
            <a:fillRect/>
          </a:stretch>
        </p:blipFill>
        <p:spPr>
          <a:xfrm>
            <a:off x="487870" y="1236642"/>
            <a:ext cx="8367967" cy="4756652"/>
          </a:xfrm>
          <a:prstGeom prst="rect">
            <a:avLst/>
          </a:prstGeom>
        </p:spPr>
      </p:pic>
    </p:spTree>
    <p:extLst>
      <p:ext uri="{BB962C8B-B14F-4D97-AF65-F5344CB8AC3E}">
        <p14:creationId xmlns:p14="http://schemas.microsoft.com/office/powerpoint/2010/main" val="28596000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8691865" cy="956288"/>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Riqualificazioni 90% - 110% studi di fattibilità</a:t>
            </a:r>
          </a:p>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nei condomini misti in diversi Comuni</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425868" y="4958641"/>
            <a:ext cx="8096648" cy="62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0" indent="-457200" algn="just" defTabSz="914400" rtl="0" eaLnBrk="1" fontAlgn="base" latinLnBrk="0" hangingPunct="1">
              <a:lnSpc>
                <a:spcPct val="100000"/>
              </a:lnSpc>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pic>
        <p:nvPicPr>
          <p:cNvPr id="5" name="Immagine 4">
            <a:extLst>
              <a:ext uri="{FF2B5EF4-FFF2-40B4-BE49-F238E27FC236}">
                <a16:creationId xmlns:a16="http://schemas.microsoft.com/office/drawing/2014/main" id="{E7BC6160-A007-403B-A43A-5C4055053AE6}"/>
              </a:ext>
            </a:extLst>
          </p:cNvPr>
          <p:cNvPicPr>
            <a:picLocks noChangeAspect="1"/>
          </p:cNvPicPr>
          <p:nvPr/>
        </p:nvPicPr>
        <p:blipFill>
          <a:blip r:embed="rId2"/>
          <a:stretch>
            <a:fillRect/>
          </a:stretch>
        </p:blipFill>
        <p:spPr>
          <a:xfrm>
            <a:off x="343224" y="1419490"/>
            <a:ext cx="8457552" cy="4170368"/>
          </a:xfrm>
          <a:prstGeom prst="rect">
            <a:avLst/>
          </a:prstGeom>
        </p:spPr>
      </p:pic>
    </p:spTree>
    <p:extLst>
      <p:ext uri="{BB962C8B-B14F-4D97-AF65-F5344CB8AC3E}">
        <p14:creationId xmlns:p14="http://schemas.microsoft.com/office/powerpoint/2010/main" val="1432493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a:lnSpc>
                <a:spcPct val="100000"/>
              </a:lnSpc>
            </a:pPr>
            <a:r>
              <a:rPr lang="it-IT" sz="2800" b="1" spc="-1" dirty="0">
                <a:solidFill>
                  <a:srgbClr val="BD0000"/>
                </a:solidFill>
                <a:uFill>
                  <a:solidFill>
                    <a:srgbClr val="FFFFFF"/>
                  </a:solidFill>
                </a:uFill>
                <a:latin typeface="Trebuchet MS"/>
                <a:ea typeface="ＭＳ Ｐゴシック"/>
              </a:rPr>
              <a:t>Ordine del giorno: Punto 1.</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265906" y="2191613"/>
            <a:ext cx="8612188" cy="1963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0" indent="-457200" algn="just" defTabSz="914400" rtl="0" eaLnBrk="1" fontAlgn="base" latinLnBrk="0" hangingPunct="1">
              <a:spcBef>
                <a:spcPts val="0"/>
              </a:spcBef>
              <a:spcAft>
                <a:spcPct val="0"/>
              </a:spcAft>
              <a:buClrTx/>
              <a:buSzTx/>
              <a:buFont typeface="+mj-lt"/>
              <a:buAutoNum type="arabicPeriod"/>
              <a:tabLst/>
              <a:defRPr/>
            </a:pPr>
            <a:r>
              <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Approvazione del programma provinciale in attuazione dell’iniziativa della Regione Emilia Romagna “Programma straordinario 2020-2022, recupero e assegnazione alloggi </a:t>
            </a:r>
            <a:r>
              <a:rPr kumimoji="0" lang="it-IT" altLang="it-IT" sz="22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Erp</a:t>
            </a:r>
            <a:r>
              <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annualità 2021.</a:t>
            </a:r>
          </a:p>
          <a:p>
            <a:pPr marL="457200" marR="0" lvl="0" indent="-457200" algn="just" defTabSz="914400" rtl="0" eaLnBrk="1" fontAlgn="base" latinLnBrk="0" hangingPunct="1">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spcBef>
                <a:spcPts val="0"/>
              </a:spcBef>
              <a:spcAft>
                <a:spcPct val="0"/>
              </a:spcAft>
              <a:buClrTx/>
              <a:buSzTx/>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spcBef>
                <a:spcPts val="0"/>
              </a:spcBef>
              <a:spcAft>
                <a:spcPct val="0"/>
              </a:spcAft>
              <a:buClrTx/>
              <a:buSzTx/>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spTree>
    <p:extLst>
      <p:ext uri="{BB962C8B-B14F-4D97-AF65-F5344CB8AC3E}">
        <p14:creationId xmlns:p14="http://schemas.microsoft.com/office/powerpoint/2010/main" val="39013839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a:lnSpc>
                <a:spcPct val="100000"/>
              </a:lnSpc>
            </a:pPr>
            <a:r>
              <a:rPr lang="it-IT" sz="2800" b="1" spc="-1" dirty="0">
                <a:solidFill>
                  <a:srgbClr val="BD0000"/>
                </a:solidFill>
                <a:uFill>
                  <a:solidFill>
                    <a:srgbClr val="FFFFFF"/>
                  </a:solidFill>
                </a:uFill>
                <a:latin typeface="Trebuchet MS"/>
                <a:ea typeface="ＭＳ Ｐゴシック"/>
              </a:rPr>
              <a:t>Ordine del giorno: Punto 4.</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265906" y="2191613"/>
            <a:ext cx="8612188" cy="1963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47675" indent="-447675" algn="just" defTabSz="914400" eaLnBrk="1" hangingPunct="1">
              <a:spcBef>
                <a:spcPts val="0"/>
              </a:spcBef>
              <a:buNone/>
              <a:defRPr/>
            </a:pPr>
            <a:r>
              <a:rPr kumimoji="0" lang="it-IT" altLang="it-IT" sz="2400" b="0" i="0" u="none" strike="noStrike" kern="1200" cap="none" spc="0" normalizeH="0" baseline="0" noProof="0" dirty="0">
                <a:ln>
                  <a:noFill/>
                </a:ln>
                <a:solidFill>
                  <a:prstClr val="black"/>
                </a:solidFill>
                <a:effectLst/>
                <a:uLnTx/>
                <a:uFillTx/>
                <a:latin typeface="Calibri"/>
                <a:ea typeface="+mn-ea"/>
                <a:cs typeface="+mn-cs"/>
              </a:rPr>
              <a:t>4.  </a:t>
            </a:r>
            <a:r>
              <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Programma </a:t>
            </a:r>
            <a:r>
              <a:rPr lang="it-IT" altLang="it-IT" sz="2200" dirty="0">
                <a:solidFill>
                  <a:prstClr val="black"/>
                </a:solidFill>
                <a:latin typeface="Arial" panose="020B0604020202020204" pitchFamily="34" charset="0"/>
                <a:cs typeface="Arial" panose="020B0604020202020204" pitchFamily="34" charset="0"/>
              </a:rPr>
              <a:t>regionale per la concessione di contributi destinati alla rinegoziazione dei contratti di locazione, delibera di Giunta regionale n. 1275 del 02.08.2021.</a:t>
            </a:r>
            <a:endParaRPr kumimoji="0" lang="it-IT" altLang="it-IT"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47675" marR="0" lvl="0" indent="-447675" algn="just" defTabSz="914400" rtl="0" eaLnBrk="1" fontAlgn="base" latinLnBrk="0" hangingPunct="1">
              <a:spcBef>
                <a:spcPts val="0"/>
              </a:spcBef>
              <a:spcAft>
                <a:spcPct val="0"/>
              </a:spcAft>
              <a:buClrTx/>
              <a:buSzTx/>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just" defTabSz="914400" rtl="0" eaLnBrk="1" fontAlgn="base" latinLnBrk="0" hangingPunct="1">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spcBef>
                <a:spcPts val="0"/>
              </a:spcBef>
              <a:spcAft>
                <a:spcPct val="0"/>
              </a:spcAft>
              <a:buClrTx/>
              <a:buSzTx/>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spcBef>
                <a:spcPts val="0"/>
              </a:spcBef>
              <a:spcAft>
                <a:spcPct val="0"/>
              </a:spcAft>
              <a:buClrTx/>
              <a:buSzTx/>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spTree>
    <p:extLst>
      <p:ext uri="{BB962C8B-B14F-4D97-AF65-F5344CB8AC3E}">
        <p14:creationId xmlns:p14="http://schemas.microsoft.com/office/powerpoint/2010/main" val="3507197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622873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lvl="1">
              <a:tabLst>
                <a:tab pos="0" algn="l"/>
                <a:tab pos="447675" algn="l"/>
                <a:tab pos="987425"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dirty="0">
                <a:solidFill>
                  <a:srgbClr val="BD0000"/>
                </a:solidFill>
                <a:latin typeface="Trebuchet MS" charset="0"/>
                <a:cs typeface="Times New Roman" charset="0"/>
              </a:rPr>
              <a:t>Grazie per l’attenzione</a:t>
            </a:r>
          </a:p>
        </p:txBody>
      </p:sp>
      <p:grpSp>
        <p:nvGrpSpPr>
          <p:cNvPr id="11" name="Gruppo 10"/>
          <p:cNvGrpSpPr/>
          <p:nvPr/>
        </p:nvGrpSpPr>
        <p:grpSpPr>
          <a:xfrm>
            <a:off x="-15132" y="6122096"/>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grpSp>
      <p:sp>
        <p:nvSpPr>
          <p:cNvPr id="17" name="CasellaDiTesto 16"/>
          <p:cNvSpPr txBox="1"/>
          <p:nvPr/>
        </p:nvSpPr>
        <p:spPr>
          <a:xfrm>
            <a:off x="4476540" y="2678797"/>
            <a:ext cx="4518796" cy="1723549"/>
          </a:xfrm>
          <a:prstGeom prst="rect">
            <a:avLst/>
          </a:prstGeom>
          <a:noFill/>
        </p:spPr>
        <p:txBody>
          <a:bodyPr wrap="square" rtlCol="0">
            <a:spAutoFit/>
          </a:bodyPr>
          <a:lstStyle/>
          <a:p>
            <a:pPr lvl="0"/>
            <a:endParaRPr lang="it-IT" sz="1600" dirty="0">
              <a:solidFill>
                <a:prstClr val="black"/>
              </a:solidFill>
              <a:latin typeface="Trebuchet MS" panose="020B0603020202020204" pitchFamily="34" charset="0"/>
            </a:endParaRPr>
          </a:p>
          <a:p>
            <a:pPr lvl="0"/>
            <a:r>
              <a:rPr lang="it-IT" dirty="0">
                <a:solidFill>
                  <a:prstClr val="black"/>
                </a:solidFill>
                <a:latin typeface="Calibri" panose="020F0502020204030204" pitchFamily="34" charset="0"/>
                <a:cs typeface="Calibri" panose="020F0502020204030204" pitchFamily="34" charset="0"/>
              </a:rPr>
              <a:t>www.acer.re.it</a:t>
            </a:r>
          </a:p>
          <a:p>
            <a:pPr lvl="0"/>
            <a:r>
              <a:rPr lang="it-IT" dirty="0">
                <a:solidFill>
                  <a:prstClr val="black"/>
                </a:solidFill>
                <a:latin typeface="Calibri" panose="020F0502020204030204" pitchFamily="34" charset="0"/>
                <a:cs typeface="Calibri" panose="020F0502020204030204" pitchFamily="34" charset="0"/>
              </a:rPr>
              <a:t>casa.acer.re.it</a:t>
            </a:r>
          </a:p>
          <a:p>
            <a:pPr lvl="0"/>
            <a:r>
              <a:rPr lang="it-IT" dirty="0">
                <a:solidFill>
                  <a:prstClr val="black"/>
                </a:solidFill>
                <a:latin typeface="Calibri" panose="020F0502020204030204" pitchFamily="34" charset="0"/>
                <a:cs typeface="Calibri" panose="020F0502020204030204" pitchFamily="34" charset="0"/>
              </a:rPr>
              <a:t>www.facebook.com/acer.re.it</a:t>
            </a:r>
          </a:p>
          <a:p>
            <a:pPr lvl="0"/>
            <a:r>
              <a:rPr lang="it-IT" dirty="0">
                <a:solidFill>
                  <a:prstClr val="black"/>
                </a:solidFill>
                <a:latin typeface="Calibri" panose="020F0502020204030204" pitchFamily="34" charset="0"/>
                <a:cs typeface="Calibri" panose="020F0502020204030204" pitchFamily="34" charset="0"/>
              </a:rPr>
              <a:t>www.powerhouseeurope.eu</a:t>
            </a:r>
            <a:endParaRPr kumimoji="0" lang="it-IT" sz="1600" b="0" i="0" u="none" strike="noStrike" kern="1200" cap="none" spc="0" normalizeH="0" baseline="0" noProof="0" dirty="0">
              <a:ln>
                <a:noFill/>
              </a:ln>
              <a:solidFill>
                <a:prstClr val="black"/>
              </a:solidFill>
              <a:effectLst/>
              <a:uLnTx/>
              <a:uFillTx/>
              <a:latin typeface="Trebuchet MS" panose="020B0603020202020204" pitchFamily="34" charset="0"/>
            </a:endParaRPr>
          </a:p>
          <a:p>
            <a:pPr marL="177800" marR="0" lvl="0" indent="-177800" algn="l" defTabSz="457200" rtl="0" eaLnBrk="1" fontAlgn="auto" latinLnBrk="0" hangingPunct="1">
              <a:lnSpc>
                <a:spcPct val="100000"/>
              </a:lnSpc>
              <a:spcBef>
                <a:spcPts val="0"/>
              </a:spcBef>
              <a:spcAft>
                <a:spcPts val="0"/>
              </a:spcAft>
              <a:buClrTx/>
              <a:buSzTx/>
              <a:buFont typeface="Arial"/>
              <a:buChar char="•"/>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5" name="Segnaposto contenuto 5" descr="HPIM8583.JPG">
            <a:extLst>
              <a:ext uri="{FF2B5EF4-FFF2-40B4-BE49-F238E27FC236}">
                <a16:creationId xmlns:a16="http://schemas.microsoft.com/office/drawing/2014/main" id="{48F2B83C-ECFE-4A61-B4B1-9D3E6E9D1B34}"/>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09122" y="993667"/>
            <a:ext cx="3973249" cy="304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9">
            <a:extLst>
              <a:ext uri="{FF2B5EF4-FFF2-40B4-BE49-F238E27FC236}">
                <a16:creationId xmlns:a16="http://schemas.microsoft.com/office/drawing/2014/main" id="{F0828A77-43D4-45D0-976E-3C6DD18D1CCE}"/>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948955" y="4505134"/>
            <a:ext cx="1517445" cy="1647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Immagine 23">
            <a:extLst>
              <a:ext uri="{FF2B5EF4-FFF2-40B4-BE49-F238E27FC236}">
                <a16:creationId xmlns:a16="http://schemas.microsoft.com/office/drawing/2014/main" id="{1015C640-DE08-409D-BEC4-B429D138F7F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03177" y="4205239"/>
            <a:ext cx="1072638" cy="690713"/>
          </a:xfrm>
          <a:prstGeom prst="rect">
            <a:avLst/>
          </a:prstGeom>
        </p:spPr>
      </p:pic>
      <p:pic>
        <p:nvPicPr>
          <p:cNvPr id="25" name="Immagine 5" descr="FEDERCASA.JPG">
            <a:extLst>
              <a:ext uri="{FF2B5EF4-FFF2-40B4-BE49-F238E27FC236}">
                <a16:creationId xmlns:a16="http://schemas.microsoft.com/office/drawing/2014/main" id="{EBC465D7-1066-4411-A835-63B325F053EB}"/>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468468" y="5679222"/>
            <a:ext cx="1403350" cy="355600"/>
          </a:xfrm>
          <a:prstGeom prst="rect">
            <a:avLst/>
          </a:prstGeom>
          <a:noFill/>
          <a:ln w="9525">
            <a:noFill/>
            <a:miter lim="800000"/>
            <a:headEnd/>
            <a:tailEnd/>
          </a:ln>
        </p:spPr>
      </p:pic>
      <p:pic>
        <p:nvPicPr>
          <p:cNvPr id="2" name="Immagine 1">
            <a:extLst>
              <a:ext uri="{FF2B5EF4-FFF2-40B4-BE49-F238E27FC236}">
                <a16:creationId xmlns:a16="http://schemas.microsoft.com/office/drawing/2014/main" id="{A04A1AFB-B7E6-4CBA-976B-42C0DA669036}"/>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92076" y="5063892"/>
            <a:ext cx="2421853" cy="305885"/>
          </a:xfrm>
          <a:prstGeom prst="rect">
            <a:avLst/>
          </a:prstGeom>
        </p:spPr>
      </p:pic>
      <p:sp>
        <p:nvSpPr>
          <p:cNvPr id="4" name="Rettangolo 3">
            <a:extLst>
              <a:ext uri="{FF2B5EF4-FFF2-40B4-BE49-F238E27FC236}">
                <a16:creationId xmlns:a16="http://schemas.microsoft.com/office/drawing/2014/main" id="{7B6F21B7-2E86-4EE8-94EF-142E736F0504}"/>
              </a:ext>
            </a:extLst>
          </p:cNvPr>
          <p:cNvSpPr/>
          <p:nvPr/>
        </p:nvSpPr>
        <p:spPr>
          <a:xfrm>
            <a:off x="5708581" y="6214736"/>
            <a:ext cx="367408" cy="307777"/>
          </a:xfrm>
          <a:prstGeom prst="rect">
            <a:avLst/>
          </a:prstGeom>
        </p:spPr>
        <p:txBody>
          <a:bodyPr wrap="non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lang="it-IT" sz="1400" b="1" smtClean="0">
                <a:solidFill>
                  <a:srgbClr val="BD0000"/>
                </a:solidFill>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lang="it-IT" dirty="0"/>
          </a:p>
        </p:txBody>
      </p:sp>
    </p:spTree>
    <p:extLst>
      <p:ext uri="{BB962C8B-B14F-4D97-AF65-F5344CB8AC3E}">
        <p14:creationId xmlns:p14="http://schemas.microsoft.com/office/powerpoint/2010/main" val="1267854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a:lnSpc>
                <a:spcPct val="100000"/>
              </a:lnSpc>
            </a:pPr>
            <a:r>
              <a:rPr lang="it-IT" sz="2800" b="1" spc="-1" dirty="0">
                <a:solidFill>
                  <a:srgbClr val="BD0000"/>
                </a:solidFill>
                <a:uFill>
                  <a:solidFill>
                    <a:srgbClr val="FFFFFF"/>
                  </a:solidFill>
                </a:uFill>
                <a:latin typeface="Trebuchet MS"/>
                <a:ea typeface="ＭＳ Ｐゴシック"/>
              </a:rPr>
              <a:t>Delibere regionali</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365297" y="1074497"/>
            <a:ext cx="8520286" cy="4372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nSpc>
                <a:spcPct val="115000"/>
              </a:lnSpc>
              <a:spcAft>
                <a:spcPts val="1000"/>
              </a:spcAft>
            </a:pPr>
            <a:r>
              <a:rPr lang="it-IT" sz="22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Delibera della Assemblea Legislativa n. 22 del 29 luglio 2020</a:t>
            </a:r>
            <a:endParaRPr lang="it-IT" sz="2200" dirty="0">
              <a:effectLst/>
              <a:latin typeface="Arial" panose="020B0604020202020204" pitchFamily="34" charset="0"/>
              <a:ea typeface="Calibri" panose="020F0502020204030204" pitchFamily="34" charset="0"/>
              <a:cs typeface="Arial" panose="020B0604020202020204" pitchFamily="34" charset="0"/>
            </a:endParaRPr>
          </a:p>
          <a:p>
            <a:pPr marL="357188" indent="-357188">
              <a:lnSpc>
                <a:spcPct val="115000"/>
              </a:lnSpc>
              <a:buNone/>
            </a:pPr>
            <a:r>
              <a:rPr lang="it-IT" sz="2200" dirty="0">
                <a:effectLst/>
                <a:latin typeface="Arial" panose="020B0604020202020204" pitchFamily="34" charset="0"/>
                <a:ea typeface="Times New Roman" panose="02020603050405020304" pitchFamily="18" charset="0"/>
                <a:cs typeface="Arial" panose="020B0604020202020204" pitchFamily="34" charset="0"/>
              </a:rPr>
              <a:t>	Approvazione del "Programma straordinario 2020-2022 : Recupero e assegnazione di alloggi ERP" (Delibera di Giunta regionale n. 778 del 29 giugno 2020)</a:t>
            </a:r>
          </a:p>
          <a:p>
            <a:pPr marL="0" indent="0">
              <a:lnSpc>
                <a:spcPct val="115000"/>
              </a:lnSpc>
              <a:buNone/>
            </a:pPr>
            <a:endParaRPr lang="it-IT" sz="1200" dirty="0">
              <a:effectLst/>
              <a:ea typeface="Calibri" panose="020F0502020204030204" pitchFamily="34" charset="0"/>
              <a:cs typeface="Times New Roman" panose="02020603050405020304" pitchFamily="18" charset="0"/>
            </a:endParaRPr>
          </a:p>
          <a:p>
            <a:pPr lvl="0">
              <a:lnSpc>
                <a:spcPct val="115000"/>
              </a:lnSpc>
              <a:spcAft>
                <a:spcPts val="1000"/>
              </a:spcAft>
            </a:pPr>
            <a:r>
              <a:rPr lang="it-IT" sz="22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Delibera della Giunta Regionale n. 1276 del 2 agosto 2021</a:t>
            </a:r>
            <a:endParaRPr lang="it-IT" sz="2200" dirty="0">
              <a:effectLst/>
              <a:latin typeface="Arial" panose="020B0604020202020204" pitchFamily="34" charset="0"/>
              <a:ea typeface="Calibri" panose="020F0502020204030204" pitchFamily="34" charset="0"/>
              <a:cs typeface="Arial" panose="020B0604020202020204" pitchFamily="34" charset="0"/>
            </a:endParaRPr>
          </a:p>
          <a:p>
            <a:pPr marL="357188" indent="-357188">
              <a:lnSpc>
                <a:spcPct val="115000"/>
              </a:lnSpc>
              <a:buNone/>
            </a:pPr>
            <a:r>
              <a:rPr lang="it-IT" sz="2200" dirty="0">
                <a:effectLst/>
                <a:latin typeface="Arial" panose="020B0604020202020204" pitchFamily="34" charset="0"/>
                <a:ea typeface="Times New Roman" panose="02020603050405020304" pitchFamily="18" charset="0"/>
                <a:cs typeface="Arial" panose="020B0604020202020204" pitchFamily="34" charset="0"/>
              </a:rPr>
              <a:t>	Approvazione del bando per l'attuazione del programma denominato "Programma straordinario 2020-2022 - Recupero ed assegnazione di alloggi ERP", annualità 2021</a:t>
            </a:r>
            <a:endParaRPr lang="it-IT" sz="22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1" fontAlgn="base" latinLnBrk="0" hangingPunct="1">
              <a:spcBef>
                <a:spcPts val="0"/>
              </a:spcBef>
              <a:spcAft>
                <a:spcPct val="0"/>
              </a:spcAft>
              <a:buClrTx/>
              <a:buSzTx/>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just" defTabSz="914400" rtl="0" eaLnBrk="1" fontAlgn="base" latinLnBrk="0" hangingPunct="1">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spcBef>
                <a:spcPts val="0"/>
              </a:spcBef>
              <a:spcAft>
                <a:spcPct val="0"/>
              </a:spcAft>
              <a:buClrTx/>
              <a:buSzTx/>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spcBef>
                <a:spcPts val="0"/>
              </a:spcBef>
              <a:spcAft>
                <a:spcPct val="0"/>
              </a:spcAft>
              <a:buClrTx/>
              <a:buSzTx/>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spTree>
    <p:extLst>
      <p:ext uri="{BB962C8B-B14F-4D97-AF65-F5344CB8AC3E}">
        <p14:creationId xmlns:p14="http://schemas.microsoft.com/office/powerpoint/2010/main" val="3239610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Ripartizione risorse sui Comuni</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4591161" y="870997"/>
            <a:ext cx="3319462" cy="469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0" indent="-457200" algn="just" defTabSz="914400" rtl="0" eaLnBrk="1" fontAlgn="base" latinLnBrk="0" hangingPunct="1">
              <a:lnSpc>
                <a:spcPct val="100000"/>
              </a:lnSpc>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pic>
        <p:nvPicPr>
          <p:cNvPr id="5" name="Immagine 4">
            <a:extLst>
              <a:ext uri="{FF2B5EF4-FFF2-40B4-BE49-F238E27FC236}">
                <a16:creationId xmlns:a16="http://schemas.microsoft.com/office/drawing/2014/main" id="{AD77B4B1-045E-4431-B3D3-0413FC206427}"/>
              </a:ext>
            </a:extLst>
          </p:cNvPr>
          <p:cNvPicPr>
            <a:picLocks noChangeAspect="1"/>
          </p:cNvPicPr>
          <p:nvPr/>
        </p:nvPicPr>
        <p:blipFill>
          <a:blip r:embed="rId2"/>
          <a:stretch>
            <a:fillRect/>
          </a:stretch>
        </p:blipFill>
        <p:spPr>
          <a:xfrm>
            <a:off x="681099" y="627534"/>
            <a:ext cx="2734261" cy="5468521"/>
          </a:xfrm>
          <a:prstGeom prst="rect">
            <a:avLst/>
          </a:prstGeom>
        </p:spPr>
      </p:pic>
    </p:spTree>
    <p:extLst>
      <p:ext uri="{BB962C8B-B14F-4D97-AF65-F5344CB8AC3E}">
        <p14:creationId xmlns:p14="http://schemas.microsoft.com/office/powerpoint/2010/main" val="1386618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Alloggi candidabili: criteri</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365297" y="905643"/>
            <a:ext cx="8326568" cy="4845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lvl="0" indent="-342900" algn="just">
              <a:lnSpc>
                <a:spcPct val="115000"/>
              </a:lnSpc>
              <a:buFont typeface="Symbol" panose="05050102010706020507" pitchFamily="18" charset="2"/>
              <a:buChar char=""/>
            </a:pPr>
            <a:r>
              <a:rPr lang="it-IT" sz="1800" dirty="0">
                <a:effectLst/>
                <a:latin typeface="Arial" panose="020B0604020202020204" pitchFamily="34" charset="0"/>
                <a:ea typeface="Times New Roman" panose="02020603050405020304" pitchFamily="18" charset="0"/>
                <a:cs typeface="Arial" panose="020B0604020202020204" pitchFamily="34" charset="0"/>
              </a:rPr>
              <a:t>Sono ammessi al finanziamento interventi di manutenzione ordinaria e straordinaria di IMPORTO COMPRESO TRA 5.000,00 e 25.000,00 EURO PER ALLOGGIO, effettuati su alloggi di edilizia residenziale pubblica di proprietà dei Comuni, facenti parte del patrimonio ERP regionale. </a:t>
            </a:r>
          </a:p>
          <a:p>
            <a:pPr marL="342900" lvl="0" indent="-342900" algn="just">
              <a:lnSpc>
                <a:spcPct val="115000"/>
              </a:lnSpc>
              <a:buFont typeface="Symbol" panose="05050102010706020507" pitchFamily="18" charset="2"/>
              <a:buChar char=""/>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it-IT" sz="1800" dirty="0">
                <a:effectLst/>
                <a:latin typeface="Arial" panose="020B0604020202020204" pitchFamily="34" charset="0"/>
                <a:ea typeface="Times New Roman" panose="02020603050405020304" pitchFamily="18" charset="0"/>
                <a:cs typeface="Times New Roman" panose="02020603050405020304" pitchFamily="18" charset="0"/>
              </a:rPr>
              <a:t>Gli interventi per essere finanziabili devono riguardare ALLOGGI NON ASSEGNATI, in ragione della necessità di interventi di recupero, alla data di adozione del bando (2 agosto 2021).</a:t>
            </a:r>
          </a:p>
          <a:p>
            <a:pPr marL="342900" lvl="0" indent="-342900" algn="just">
              <a:lnSpc>
                <a:spcPct val="115000"/>
              </a:lnSpc>
              <a:buFont typeface="Symbol" panose="05050102010706020507" pitchFamily="18" charset="2"/>
              <a:buChar char=""/>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it-IT" sz="1800" dirty="0">
                <a:effectLst/>
                <a:latin typeface="Arial" panose="020B0604020202020204" pitchFamily="34" charset="0"/>
                <a:ea typeface="Times New Roman" panose="02020603050405020304" pitchFamily="18" charset="0"/>
                <a:cs typeface="Times New Roman" panose="02020603050405020304" pitchFamily="18" charset="0"/>
              </a:rPr>
              <a:t>I lavori devono iniziare in data successiva al 2 AGOSTO 2021 (data approvazione del bando) ed essere CONCLUSI (fine lavori) ENTRO 120 giorni dal provvedimento regionale di concessione del finanziamento. </a:t>
            </a:r>
          </a:p>
          <a:p>
            <a:pPr marL="342900" lvl="0" indent="-342900" algn="just">
              <a:lnSpc>
                <a:spcPct val="115000"/>
              </a:lnSpc>
              <a:buFont typeface="Symbol" panose="05050102010706020507" pitchFamily="18" charset="2"/>
              <a:buChar char=""/>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it-IT" sz="1800" dirty="0">
                <a:effectLst/>
                <a:latin typeface="Arial" panose="020B0604020202020204" pitchFamily="34" charset="0"/>
                <a:ea typeface="Times New Roman" panose="02020603050405020304" pitchFamily="18" charset="0"/>
                <a:cs typeface="Times New Roman" panose="02020603050405020304" pitchFamily="18" charset="0"/>
              </a:rPr>
              <a:t>Gli alloggi devono essere ASSEGNATI ENTRO 60 GIORNI DALLA DATA DI FINE LAVORI a nuovi nuclei familiari, presenti nelle graduatorie comunali.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just" defTabSz="914400" rtl="0" eaLnBrk="1" fontAlgn="base" latinLnBrk="0" hangingPunct="1">
              <a:lnSpc>
                <a:spcPct val="100000"/>
              </a:lnSpc>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spTree>
    <p:extLst>
      <p:ext uri="{BB962C8B-B14F-4D97-AF65-F5344CB8AC3E}">
        <p14:creationId xmlns:p14="http://schemas.microsoft.com/office/powerpoint/2010/main" val="703174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Alloggi candidabili: criteri</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365297" y="645707"/>
            <a:ext cx="8326568" cy="5450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15000"/>
              </a:lnSpc>
              <a:buFont typeface="Symbol" panose="05050102010706020507" pitchFamily="18" charset="2"/>
              <a:buChar char=""/>
            </a:pPr>
            <a:r>
              <a:rPr lang="it-IT" sz="1700" dirty="0">
                <a:latin typeface="Arial" panose="020B0604020202020204" pitchFamily="34" charset="0"/>
                <a:ea typeface="Times New Roman" panose="02020603050405020304" pitchFamily="18" charset="0"/>
                <a:cs typeface="Times New Roman" panose="02020603050405020304" pitchFamily="18" charset="0"/>
              </a:rPr>
              <a:t>I</a:t>
            </a:r>
            <a:r>
              <a:rPr lang="it-IT" sz="1700" dirty="0">
                <a:effectLst/>
                <a:latin typeface="Arial" panose="020B0604020202020204" pitchFamily="34" charset="0"/>
                <a:ea typeface="Times New Roman" panose="02020603050405020304" pitchFamily="18" charset="0"/>
                <a:cs typeface="Times New Roman" panose="02020603050405020304" pitchFamily="18" charset="0"/>
              </a:rPr>
              <a:t>n aggiunta alle tempistiche sopra indicate (120 gg. per la realizzazione degli interventi, 60 gg. per la assegnazione degli alloggi), sono ASSEGNATI ULTERIORI 60 GG. PER IL COMPLETAMENTO DEL PROGRAMMA (30 gg. per fine lavori + 30 gg. per assegnazione alloggi), esclusivamente a fronte di esigenze debitamente motivate, da richiedere prima della scadenza dei termini sopra citati. </a:t>
            </a:r>
          </a:p>
          <a:p>
            <a:pPr marL="342900" lvl="0" indent="-342900" algn="just">
              <a:lnSpc>
                <a:spcPct val="115000"/>
              </a:lnSpc>
              <a:spcAft>
                <a:spcPts val="1000"/>
              </a:spcAft>
              <a:buFont typeface="Symbol" panose="05050102010706020507" pitchFamily="18" charset="2"/>
              <a:buChar char=""/>
            </a:pPr>
            <a:r>
              <a:rPr lang="it-IT" sz="1700" dirty="0">
                <a:latin typeface="Arial" panose="020B0604020202020204" pitchFamily="34" charset="0"/>
                <a:ea typeface="Times New Roman" panose="02020603050405020304" pitchFamily="18" charset="0"/>
                <a:cs typeface="Times New Roman" panose="02020603050405020304" pitchFamily="18" charset="0"/>
              </a:rPr>
              <a:t>I</a:t>
            </a:r>
            <a:r>
              <a:rPr lang="it-IT" sz="1700" dirty="0">
                <a:effectLst/>
                <a:latin typeface="Arial" panose="020B0604020202020204" pitchFamily="34" charset="0"/>
                <a:ea typeface="Times New Roman" panose="02020603050405020304" pitchFamily="18" charset="0"/>
                <a:cs typeface="Times New Roman" panose="02020603050405020304" pitchFamily="18" charset="0"/>
              </a:rPr>
              <a:t> soggetti beneficiari, nel caso in cui non provvedano direttamente alla realizzazione degli interventi, POSSONO AVVALERSI DELLE ACER, QUALI SOGGETTI ATTUATORI, ovvero di altri soggetti gestori con i quali siano già state sottoscritte apposite convenzioni di gestione del patrimonio immobiliare di ERP. </a:t>
            </a:r>
          </a:p>
          <a:p>
            <a:pPr marL="342900" lvl="0" indent="-342900" algn="just">
              <a:lnSpc>
                <a:spcPct val="115000"/>
              </a:lnSpc>
              <a:spcAft>
                <a:spcPts val="1000"/>
              </a:spcAft>
              <a:buFont typeface="Symbol" panose="05050102010706020507" pitchFamily="18" charset="2"/>
              <a:buChar char=""/>
            </a:pPr>
            <a:r>
              <a:rPr lang="it-IT" sz="1700" dirty="0">
                <a:effectLst/>
                <a:latin typeface="Arial" panose="020B0604020202020204" pitchFamily="34" charset="0"/>
                <a:ea typeface="Times New Roman" panose="02020603050405020304" pitchFamily="18" charset="0"/>
                <a:cs typeface="Times New Roman" panose="02020603050405020304" pitchFamily="18" charset="0"/>
              </a:rPr>
              <a:t>I soggetti beneficiari devono procedere, anche con le procedure d’urgenza previste all’art. 175 del D.lgs. n. 267/2000, alla celere ISCRIZIONE DELLE SOMME CONCESSE NEI PROPRI BILANCI. </a:t>
            </a:r>
          </a:p>
          <a:p>
            <a:pPr algn="just">
              <a:lnSpc>
                <a:spcPct val="115000"/>
              </a:lnSpc>
              <a:spcAft>
                <a:spcPts val="1000"/>
              </a:spcAft>
              <a:buFont typeface="Symbol" panose="05050102010706020507" pitchFamily="18" charset="2"/>
              <a:buChar char=""/>
            </a:pPr>
            <a:r>
              <a:rPr lang="it-IT" sz="1700" dirty="0">
                <a:effectLst/>
                <a:latin typeface="Arial" panose="020B0604020202020204" pitchFamily="34" charset="0"/>
                <a:ea typeface="Times New Roman" panose="02020603050405020304" pitchFamily="18" charset="0"/>
                <a:cs typeface="Times New Roman" panose="02020603050405020304" pitchFamily="18" charset="0"/>
              </a:rPr>
              <a:t>Se intendono autorizzare le ACER all’incasso diretto del contributo (art. 6 comma 3 della L.R. 24/2001 e </a:t>
            </a:r>
            <a:r>
              <a:rPr lang="it-IT" sz="1700" dirty="0" err="1">
                <a:effectLst/>
                <a:latin typeface="Arial" panose="020B0604020202020204" pitchFamily="34" charset="0"/>
                <a:ea typeface="Times New Roman" panose="02020603050405020304" pitchFamily="18" charset="0"/>
                <a:cs typeface="Times New Roman" panose="02020603050405020304" pitchFamily="18" charset="0"/>
              </a:rPr>
              <a:t>s.m.i.</a:t>
            </a:r>
            <a:r>
              <a:rPr lang="it-IT" sz="1700" dirty="0">
                <a:effectLst/>
                <a:latin typeface="Arial" panose="020B0604020202020204" pitchFamily="34" charset="0"/>
                <a:ea typeface="Times New Roman" panose="02020603050405020304" pitchFamily="18" charset="0"/>
                <a:cs typeface="Times New Roman" panose="02020603050405020304" pitchFamily="18" charset="0"/>
              </a:rPr>
              <a:t>), i soggetti beneficiari dovranno SOTTOSCRIVERE APPOSITA DELEGA ALLA RISCOSSIONE</a:t>
            </a:r>
            <a:r>
              <a:rPr lang="it-IT"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just" defTabSz="914400" rtl="0" eaLnBrk="1" fontAlgn="base" latinLnBrk="0" hangingPunct="1">
              <a:lnSpc>
                <a:spcPct val="100000"/>
              </a:lnSpc>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spTree>
    <p:extLst>
      <p:ext uri="{BB962C8B-B14F-4D97-AF65-F5344CB8AC3E}">
        <p14:creationId xmlns:p14="http://schemas.microsoft.com/office/powerpoint/2010/main" val="2769068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Elenco alloggi candidabili nei Comuni</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5804452" y="829951"/>
            <a:ext cx="3073642" cy="443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0" indent="-457200" algn="just" defTabSz="914400" rtl="0" eaLnBrk="1" fontAlgn="base" latinLnBrk="0" hangingPunct="1">
              <a:lnSpc>
                <a:spcPct val="100000"/>
              </a:lnSpc>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pic>
        <p:nvPicPr>
          <p:cNvPr id="4" name="Immagine 3">
            <a:extLst>
              <a:ext uri="{FF2B5EF4-FFF2-40B4-BE49-F238E27FC236}">
                <a16:creationId xmlns:a16="http://schemas.microsoft.com/office/drawing/2014/main" id="{65B61724-9DAC-4DFF-B0D8-B00CB1DC500C}"/>
              </a:ext>
            </a:extLst>
          </p:cNvPr>
          <p:cNvPicPr>
            <a:picLocks noChangeAspect="1"/>
          </p:cNvPicPr>
          <p:nvPr/>
        </p:nvPicPr>
        <p:blipFill>
          <a:blip r:embed="rId2"/>
          <a:stretch>
            <a:fillRect/>
          </a:stretch>
        </p:blipFill>
        <p:spPr>
          <a:xfrm>
            <a:off x="270029" y="710683"/>
            <a:ext cx="8635954" cy="5266104"/>
          </a:xfrm>
          <a:prstGeom prst="rect">
            <a:avLst/>
          </a:prstGeom>
        </p:spPr>
      </p:pic>
    </p:spTree>
    <p:extLst>
      <p:ext uri="{BB962C8B-B14F-4D97-AF65-F5344CB8AC3E}">
        <p14:creationId xmlns:p14="http://schemas.microsoft.com/office/powerpoint/2010/main" val="1574527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7"/>
          <p:cNvSpPr txBox="1">
            <a:spLocks noChangeArrowheads="1"/>
          </p:cNvSpPr>
          <p:nvPr/>
        </p:nvSpPr>
        <p:spPr bwMode="auto">
          <a:xfrm>
            <a:off x="0" y="0"/>
            <a:ext cx="7910623" cy="525401"/>
          </a:xfrm>
          <a:prstGeom prst="rect">
            <a:avLst/>
          </a:prstGeom>
          <a:solidFill>
            <a:srgbClr val="BFBFBF">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charset="0"/>
                <a:ea typeface="ＭＳ Ｐゴシック" charset="0"/>
              </a:defRPr>
            </a:lvl9pPr>
          </a:lstStyle>
          <a:p>
            <a:pPr marL="457200" marR="0" lvl="0" indent="0" algn="l" defTabSz="4572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2800" b="1" i="0" u="none" strike="noStrike" kern="1200" cap="none" spc="-1" normalizeH="0" baseline="0" noProof="0" dirty="0">
                <a:ln>
                  <a:noFill/>
                </a:ln>
                <a:solidFill>
                  <a:srgbClr val="BD0000"/>
                </a:solidFill>
                <a:effectLst/>
                <a:uLnTx/>
                <a:uFill>
                  <a:solidFill>
                    <a:srgbClr val="FFFFFF"/>
                  </a:solidFill>
                </a:uFill>
                <a:latin typeface="Trebuchet MS"/>
                <a:ea typeface="ＭＳ Ｐゴシック"/>
              </a:rPr>
              <a:t>Elenco alloggi candidabili nei Comuni</a:t>
            </a:r>
          </a:p>
        </p:txBody>
      </p:sp>
      <p:grpSp>
        <p:nvGrpSpPr>
          <p:cNvPr id="11" name="Gruppo 10"/>
          <p:cNvGrpSpPr/>
          <p:nvPr/>
        </p:nvGrpSpPr>
        <p:grpSpPr>
          <a:xfrm>
            <a:off x="1" y="6137049"/>
            <a:ext cx="6782839" cy="463152"/>
            <a:chOff x="1" y="6137049"/>
            <a:chExt cx="6782839" cy="463152"/>
          </a:xfrm>
        </p:grpSpPr>
        <p:sp>
          <p:nvSpPr>
            <p:cNvPr id="13" name="Rettangolo 4"/>
            <p:cNvSpPr>
              <a:spLocks noChangeArrowheads="1"/>
            </p:cNvSpPr>
            <p:nvPr/>
          </p:nvSpPr>
          <p:spPr bwMode="auto">
            <a:xfrm>
              <a:off x="1" y="6288195"/>
              <a:ext cx="6782839" cy="167664"/>
            </a:xfrm>
            <a:prstGeom prst="rect">
              <a:avLst/>
            </a:prstGeom>
            <a:solidFill>
              <a:srgbClr val="BD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6"/>
            <p:cNvSpPr txBox="1">
              <a:spLocks noChangeArrowheads="1"/>
            </p:cNvSpPr>
            <p:nvPr/>
          </p:nvSpPr>
          <p:spPr bwMode="auto">
            <a:xfrm>
              <a:off x="973137" y="6240397"/>
              <a:ext cx="4458538" cy="2637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0"/>
                  <a:cs typeface="ＭＳ Ｐゴシック" charset="0"/>
                </a:defRPr>
              </a:lvl9pPr>
            </a:lstStyle>
            <a:p>
              <a:pPr marL="0" marR="0" lvl="0" indent="0" algn="l" defTabSz="457200" rtl="0" eaLnBrk="1" fontAlgn="auto" latinLnBrk="0" hangingPunct="1">
                <a:lnSpc>
                  <a:spcPct val="100000"/>
                </a:lnSpc>
                <a:spcBef>
                  <a:spcPts val="563"/>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sz="1100" b="0" i="0" u="none" strike="noStrike" kern="1200" cap="none" spc="0" normalizeH="0" baseline="0" noProof="0" dirty="0">
                  <a:ln>
                    <a:noFill/>
                  </a:ln>
                  <a:solidFill>
                    <a:srgbClr val="FFFFFF"/>
                  </a:solidFill>
                  <a:effectLst/>
                  <a:uLnTx/>
                  <a:uFillTx/>
                  <a:latin typeface="Trebuchet MS"/>
                  <a:ea typeface="ＭＳ Ｐゴシック" charset="0"/>
                  <a:cs typeface="Trebuchet MS"/>
                </a:rPr>
                <a:t>ACER Azienda Casa Emilia Romagna di Reggio Emilia</a:t>
              </a:r>
            </a:p>
          </p:txBody>
        </p:sp>
        <p:sp>
          <p:nvSpPr>
            <p:cNvPr id="21" name="Ovale 20"/>
            <p:cNvSpPr/>
            <p:nvPr/>
          </p:nvSpPr>
          <p:spPr>
            <a:xfrm>
              <a:off x="5660709" y="6137049"/>
              <a:ext cx="463152" cy="46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5" name="Segnaposto contenuto 2">
            <a:extLst>
              <a:ext uri="{FF2B5EF4-FFF2-40B4-BE49-F238E27FC236}">
                <a16:creationId xmlns:a16="http://schemas.microsoft.com/office/drawing/2014/main" id="{B7A9FD3A-8476-4006-80BC-80F6557B48AE}"/>
              </a:ext>
            </a:extLst>
          </p:cNvPr>
          <p:cNvSpPr txBox="1">
            <a:spLocks/>
          </p:cNvSpPr>
          <p:nvPr/>
        </p:nvSpPr>
        <p:spPr bwMode="auto">
          <a:xfrm>
            <a:off x="5804452" y="829951"/>
            <a:ext cx="3073642" cy="443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0" indent="-457200" algn="just" defTabSz="914400" rtl="0" eaLnBrk="1" fontAlgn="base" latinLnBrk="0" hangingPunct="1">
              <a:lnSpc>
                <a:spcPct val="100000"/>
              </a:lnSpc>
              <a:spcBef>
                <a:spcPts val="0"/>
              </a:spcBef>
              <a:spcAft>
                <a:spcPct val="0"/>
              </a:spcAft>
              <a:buClrTx/>
              <a:buSzTx/>
              <a:buFont typeface="+mj-lt"/>
              <a:buAutoNum type="arabicPeriod"/>
              <a:tabLst/>
              <a:defRPr/>
            </a:pPr>
            <a:endParaRPr kumimoji="0" lang="it-IT" altLang="it-IT"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ts val="0"/>
              </a:spcBef>
              <a:spcAft>
                <a:spcPct val="0"/>
              </a:spcAft>
              <a:buClrTx/>
              <a:buSzTx/>
              <a:buFont typeface="Arial" panose="020B0604020202020204" pitchFamily="34" charset="0"/>
              <a:buNone/>
              <a:tabLst/>
              <a:defRPr/>
            </a:pPr>
            <a:endParaRPr kumimoji="0" lang="it-IT" altLang="it-IT" sz="24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s-ES"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it-IT" altLang="it-IT"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Segnaposto numero diapositiva 2">
            <a:extLst>
              <a:ext uri="{FF2B5EF4-FFF2-40B4-BE49-F238E27FC236}">
                <a16:creationId xmlns:a16="http://schemas.microsoft.com/office/drawing/2014/main" id="{0DF36258-E495-4FD2-A50D-DF7F29974A72}"/>
              </a:ext>
            </a:extLst>
          </p:cNvPr>
          <p:cNvSpPr>
            <a:spLocks noGrp="1"/>
          </p:cNvSpPr>
          <p:nvPr>
            <p:ph type="sldNum" sz="quarter" idx="12"/>
          </p:nvPr>
        </p:nvSpPr>
        <p:spPr>
          <a:xfrm>
            <a:off x="3872231" y="6186062"/>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40589-BB3E-3348-863C-D8F8A9F4DBEF}" type="slidenum">
              <a:rPr kumimoji="0" lang="it-IT" sz="1400" b="1" i="0" u="none" strike="noStrike" kern="1200" cap="none" spc="0" normalizeH="0" baseline="0" noProof="0" smtClean="0">
                <a:ln>
                  <a:noFill/>
                </a:ln>
                <a:solidFill>
                  <a:srgbClr val="BD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it-IT" sz="1400" b="1" i="0" u="none" strike="noStrike" kern="1200" cap="none" spc="0" normalizeH="0" baseline="0" noProof="0" dirty="0">
              <a:ln>
                <a:noFill/>
              </a:ln>
              <a:solidFill>
                <a:srgbClr val="BD0000"/>
              </a:solidFill>
              <a:effectLst/>
              <a:uLnTx/>
              <a:uFillTx/>
              <a:latin typeface="Calibri"/>
              <a:ea typeface="+mn-ea"/>
              <a:cs typeface="+mn-cs"/>
            </a:endParaRPr>
          </a:p>
        </p:txBody>
      </p:sp>
      <p:pic>
        <p:nvPicPr>
          <p:cNvPr id="4" name="Immagine 3">
            <a:extLst>
              <a:ext uri="{FF2B5EF4-FFF2-40B4-BE49-F238E27FC236}">
                <a16:creationId xmlns:a16="http://schemas.microsoft.com/office/drawing/2014/main" id="{7DD79534-58CE-40DD-8A67-F4389F491330}"/>
              </a:ext>
            </a:extLst>
          </p:cNvPr>
          <p:cNvPicPr>
            <a:picLocks noChangeAspect="1"/>
          </p:cNvPicPr>
          <p:nvPr/>
        </p:nvPicPr>
        <p:blipFill>
          <a:blip r:embed="rId2"/>
          <a:stretch>
            <a:fillRect/>
          </a:stretch>
        </p:blipFill>
        <p:spPr>
          <a:xfrm>
            <a:off x="335479" y="531693"/>
            <a:ext cx="7735095" cy="483443"/>
          </a:xfrm>
          <a:prstGeom prst="rect">
            <a:avLst/>
          </a:prstGeom>
        </p:spPr>
      </p:pic>
      <p:pic>
        <p:nvPicPr>
          <p:cNvPr id="7" name="Immagine 6">
            <a:extLst>
              <a:ext uri="{FF2B5EF4-FFF2-40B4-BE49-F238E27FC236}">
                <a16:creationId xmlns:a16="http://schemas.microsoft.com/office/drawing/2014/main" id="{3E7E29BC-9EF0-4D5B-A888-84D1A0B3E30F}"/>
              </a:ext>
            </a:extLst>
          </p:cNvPr>
          <p:cNvPicPr>
            <a:picLocks noChangeAspect="1"/>
          </p:cNvPicPr>
          <p:nvPr/>
        </p:nvPicPr>
        <p:blipFill>
          <a:blip r:embed="rId3"/>
          <a:stretch>
            <a:fillRect/>
          </a:stretch>
        </p:blipFill>
        <p:spPr>
          <a:xfrm>
            <a:off x="404377" y="1015137"/>
            <a:ext cx="7656258" cy="5256938"/>
          </a:xfrm>
          <a:prstGeom prst="rect">
            <a:avLst/>
          </a:prstGeom>
        </p:spPr>
      </p:pic>
    </p:spTree>
    <p:extLst>
      <p:ext uri="{BB962C8B-B14F-4D97-AF65-F5344CB8AC3E}">
        <p14:creationId xmlns:p14="http://schemas.microsoft.com/office/powerpoint/2010/main" val="56054804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17631</TotalTime>
  <Words>1494</Words>
  <Application>Microsoft Office PowerPoint</Application>
  <PresentationFormat>Presentazione su schermo (4:3)</PresentationFormat>
  <Paragraphs>297</Paragraphs>
  <Slides>31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31</vt:i4>
      </vt:variant>
    </vt:vector>
  </HeadingPairs>
  <TitlesOfParts>
    <vt:vector size="36" baseType="lpstr">
      <vt:lpstr>Arial</vt:lpstr>
      <vt:lpstr>Calibri</vt:lpstr>
      <vt:lpstr>Symbol</vt:lpstr>
      <vt:lpstr>Trebuchet MS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officine urbane - studio associato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Valeria Braglia</dc:creator>
  <cp:lastModifiedBy>Marco Corradi</cp:lastModifiedBy>
  <cp:revision>1036</cp:revision>
  <cp:lastPrinted>2019-09-12T09:55:23Z</cp:lastPrinted>
  <dcterms:created xsi:type="dcterms:W3CDTF">2016-10-20T15:41:59Z</dcterms:created>
  <dcterms:modified xsi:type="dcterms:W3CDTF">2021-09-19T16:39:10Z</dcterms:modified>
</cp:coreProperties>
</file>